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s/slide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22.xml" ContentType="application/vnd.openxmlformats-officedocument.presentationml.slide+xml"/>
  <Override PartName="/ppt/slides/slide13.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21.xml" ContentType="application/vnd.openxmlformats-officedocument.presentationml.slide+xml"/>
  <Override PartName="/ppt/slides/slide16.xml" ContentType="application/vnd.openxmlformats-officedocument.presentationml.slide+xml"/>
  <Override PartName="/ppt/slides/slide14.xml" ContentType="application/vnd.openxmlformats-officedocument.presentationml.slide+xml"/>
  <Override PartName="/ppt/slides/slide17.xml" ContentType="application/vnd.openxmlformats-officedocument.presentationml.slide+xml"/>
  <Override PartName="/ppt/slides/slide15.xml" ContentType="application/vnd.openxmlformats-officedocument.presentationml.slide+xml"/>
  <Override PartName="/ppt/slideMasters/slideMaster1.xml" ContentType="application/vnd.openxmlformats-officedocument.presentationml.slideMaster+xml"/>
  <Override PartName="/ppt/notesSlides/notesSlide3.xml" ContentType="application/vnd.openxmlformats-officedocument.presentationml.notesSlide+xml"/>
  <Override PartName="/ppt/notesSlides/notesSlide4.xml" ContentType="application/vnd.openxmlformats-officedocument.presentationml.notes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slideLayouts/slideLayout16.xml" ContentType="application/vnd.openxmlformats-officedocument.presentationml.slideLayout+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Masters/notesMaster1.xml" ContentType="application/vnd.openxmlformats-officedocument.presentationml.notesMaster+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core.xml" ContentType="application/vnd.openxmlformats-package.core-properties+xml"/>
  <Override PartName="/docProps/custom.xml" ContentType="application/vnd.openxmlformats-officedocument.custom-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bookmarkIdSeed="2">
  <p:sldMasterIdLst>
    <p:sldMasterId id="2147484679" r:id="rId1"/>
  </p:sldMasterIdLst>
  <p:notesMasterIdLst>
    <p:notesMasterId r:id="rId25"/>
  </p:notesMasterIdLst>
  <p:handoutMasterIdLst>
    <p:handoutMasterId r:id="rId26"/>
  </p:handoutMasterIdLst>
  <p:sldIdLst>
    <p:sldId id="256" r:id="rId2"/>
    <p:sldId id="365" r:id="rId3"/>
    <p:sldId id="367" r:id="rId4"/>
    <p:sldId id="366" r:id="rId5"/>
    <p:sldId id="364" r:id="rId6"/>
    <p:sldId id="368" r:id="rId7"/>
    <p:sldId id="369" r:id="rId8"/>
    <p:sldId id="386" r:id="rId9"/>
    <p:sldId id="370" r:id="rId10"/>
    <p:sldId id="371" r:id="rId11"/>
    <p:sldId id="372" r:id="rId12"/>
    <p:sldId id="374" r:id="rId13"/>
    <p:sldId id="376" r:id="rId14"/>
    <p:sldId id="358" r:id="rId15"/>
    <p:sldId id="378" r:id="rId16"/>
    <p:sldId id="379" r:id="rId17"/>
    <p:sldId id="380" r:id="rId18"/>
    <p:sldId id="381" r:id="rId19"/>
    <p:sldId id="382" r:id="rId20"/>
    <p:sldId id="383" r:id="rId21"/>
    <p:sldId id="385" r:id="rId22"/>
    <p:sldId id="357" r:id="rId23"/>
    <p:sldId id="339" r:id="rId24"/>
  </p:sldIdLst>
  <p:sldSz cx="9144000" cy="5143500" type="screen16x9"/>
  <p:notesSz cx="6858000" cy="91440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99"/>
    <a:srgbClr val="FFFFFF"/>
    <a:srgbClr val="99CCFF"/>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30" autoAdjust="0"/>
    <p:restoredTop sz="80044" autoAdjust="0"/>
  </p:normalViewPr>
  <p:slideViewPr>
    <p:cSldViewPr>
      <p:cViewPr varScale="1">
        <p:scale>
          <a:sx n="70" d="100"/>
          <a:sy n="70" d="100"/>
        </p:scale>
        <p:origin x="90" y="174"/>
      </p:cViewPr>
      <p:guideLst>
        <p:guide orient="horz" pos="1620"/>
        <p:guide pos="2880"/>
      </p:guideLst>
    </p:cSldViewPr>
  </p:slideViewPr>
  <p:notesTextViewPr>
    <p:cViewPr>
      <p:scale>
        <a:sx n="100" d="100"/>
        <a:sy n="100" d="100"/>
      </p:scale>
      <p:origin x="0" y="0"/>
    </p:cViewPr>
  </p:notesTextViewPr>
  <p:notesViewPr>
    <p:cSldViewPr>
      <p:cViewPr varScale="1">
        <p:scale>
          <a:sx n="103" d="100"/>
          <a:sy n="103" d="100"/>
        </p:scale>
        <p:origin x="4128" y="5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customXml" Target="../customXml/item3.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8DD9B9B-D8FE-409C-B8BF-65411F3CEDDE}" type="datetimeFigureOut">
              <a:rPr lang="en-GB" smtClean="0"/>
              <a:t>06/11/2014</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C460687-CB50-4C61-B502-E8FA3905E6C5}" type="slidenum">
              <a:rPr lang="en-GB" smtClean="0"/>
              <a:t>‹#›</a:t>
            </a:fld>
            <a:endParaRPr lang="en-GB"/>
          </a:p>
        </p:txBody>
      </p:sp>
    </p:spTree>
    <p:extLst>
      <p:ext uri="{BB962C8B-B14F-4D97-AF65-F5344CB8AC3E}">
        <p14:creationId xmlns:p14="http://schemas.microsoft.com/office/powerpoint/2010/main" val="3705771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a:defRPr sz="1200"/>
            </a:lvl1pPr>
            <a:extLst/>
          </a:lstStyle>
          <a:p>
            <a:fld id="{A8ADFD5B-A66C-449C-B6E8-FB716D07777D}" type="datetimeFigureOut">
              <a:rPr lang="en-US" smtClean="0"/>
              <a:pPr/>
              <a:t>11/6/2014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rtlCol="0" anchor="ctr"/>
          <a:lstStyle>
            <a:extLst/>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extLst/>
          </a:lstStyle>
          <a:p>
            <a:pPr lvl="0"/>
            <a:r>
              <a:rPr lang="en-US" smtClean="0"/>
              <a:t>Click to edit Master text styles</a:t>
            </a:r>
            <a:endParaRPr lang="en-US"/>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a:defRPr sz="1200"/>
            </a:lvl1pPr>
            <a:extLst/>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extLst/>
          </a:lstStyle>
          <a:p>
            <a:fld id="{CA5D3BF3-D352-46FC-8343-31F56E6730EA}" type="slidenum">
              <a:rPr lang="en-US" smtClean="0"/>
              <a:pPr/>
              <a:t>‹#›</a:t>
            </a:fld>
            <a:endParaRPr lang="en-US"/>
          </a:p>
        </p:txBody>
      </p:sp>
    </p:spTree>
    <p:extLst>
      <p:ext uri="{BB962C8B-B14F-4D97-AF65-F5344CB8AC3E}">
        <p14:creationId xmlns:p14="http://schemas.microsoft.com/office/powerpoint/2010/main" val="116014524"/>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extLst/>
          </a:lstStyle>
          <a:p>
            <a:endParaRPr lang="en-US" dirty="0"/>
          </a:p>
        </p:txBody>
      </p:sp>
      <p:sp>
        <p:nvSpPr>
          <p:cNvPr id="4" name="Rectangle 3"/>
          <p:cNvSpPr>
            <a:spLocks noGrp="1"/>
          </p:cNvSpPr>
          <p:nvPr>
            <p:ph type="sldNum" sz="quarter" idx="10"/>
          </p:nvPr>
        </p:nvSpPr>
        <p:spPr/>
        <p:txBody>
          <a:bodyPr/>
          <a:lstStyle>
            <a:extLst/>
          </a:lstStyle>
          <a:p>
            <a:fld id="{CA5D3BF3-D352-46FC-8343-31F56E6730EA}" type="slidenum">
              <a:rPr lang="en-US" smtClean="0"/>
              <a:pPr/>
              <a:t>1</a:t>
            </a:fld>
            <a:endParaRPr lang="en-US"/>
          </a:p>
        </p:txBody>
      </p:sp>
    </p:spTree>
    <p:extLst>
      <p:ext uri="{BB962C8B-B14F-4D97-AF65-F5344CB8AC3E}">
        <p14:creationId xmlns:p14="http://schemas.microsoft.com/office/powerpoint/2010/main" val="451340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3</a:t>
            </a:fld>
            <a:endParaRPr lang="en-US"/>
          </a:p>
        </p:txBody>
      </p:sp>
    </p:spTree>
    <p:extLst>
      <p:ext uri="{BB962C8B-B14F-4D97-AF65-F5344CB8AC3E}">
        <p14:creationId xmlns:p14="http://schemas.microsoft.com/office/powerpoint/2010/main" val="3139766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10</a:t>
            </a:fld>
            <a:endParaRPr lang="en-US"/>
          </a:p>
        </p:txBody>
      </p:sp>
    </p:spTree>
    <p:extLst>
      <p:ext uri="{BB962C8B-B14F-4D97-AF65-F5344CB8AC3E}">
        <p14:creationId xmlns:p14="http://schemas.microsoft.com/office/powerpoint/2010/main" val="1953388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22</a:t>
            </a:fld>
            <a:endParaRPr lang="en-US"/>
          </a:p>
        </p:txBody>
      </p:sp>
    </p:spTree>
    <p:extLst>
      <p:ext uri="{BB962C8B-B14F-4D97-AF65-F5344CB8AC3E}">
        <p14:creationId xmlns:p14="http://schemas.microsoft.com/office/powerpoint/2010/main" val="4220273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2900190"/>
            <a:ext cx="9144000" cy="224331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9144000" cy="290019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1989233"/>
            <a:ext cx="9144000" cy="17145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200150"/>
            <a:ext cx="9144000" cy="382905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473795" y="3789409"/>
            <a:ext cx="5637010" cy="66158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algn="ctr"/>
            <a:fld id="{047E157E-8DCB-4F70-A0AF-5EB586A91DD4}" type="datetime1">
              <a:rPr lang="en-US" smtClean="0">
                <a:solidFill>
                  <a:srgbClr val="FFFFFF"/>
                </a:solidFill>
              </a:rPr>
              <a:pPr algn="ctr"/>
              <a:t>11/6/2014</a:t>
            </a:fld>
            <a:endParaRPr lang="en-US" sz="2000" dirty="0">
              <a:solidFill>
                <a:srgbClr val="FFFFFF"/>
              </a:solidFill>
            </a:endParaRPr>
          </a:p>
        </p:txBody>
      </p:sp>
      <p:sp>
        <p:nvSpPr>
          <p:cNvPr id="5" name="Footer Placeholder 4"/>
          <p:cNvSpPr>
            <a:spLocks noGrp="1"/>
          </p:cNvSpPr>
          <p:nvPr>
            <p:ph type="ftr" sz="quarter" idx="11"/>
          </p:nvPr>
        </p:nvSpPr>
        <p:spPr/>
        <p:txBody>
          <a:bodyPr/>
          <a:lstStyle/>
          <a:p>
            <a:pPr algn="r"/>
            <a:endParaRPr lang="en-US" dirty="0">
              <a:solidFill>
                <a:schemeClr val="tx2"/>
              </a:solidFill>
            </a:endParaRPr>
          </a:p>
        </p:txBody>
      </p:sp>
      <p:sp>
        <p:nvSpPr>
          <p:cNvPr id="6" name="Slide Number Placeholder 5"/>
          <p:cNvSpPr>
            <a:spLocks noGrp="1"/>
          </p:cNvSpPr>
          <p:nvPr>
            <p:ph type="sldNum" sz="quarter" idx="12"/>
          </p:nvPr>
        </p:nvSpPr>
        <p:spPr/>
        <p:txBody>
          <a:bodyPr/>
          <a:lstStyle/>
          <a:p>
            <a:fld id="{8F82E0A0-C266-4798-8C8F-B9F91E9DA37E}" type="slidenum">
              <a:rPr lang="en-US" smtClean="0">
                <a:solidFill>
                  <a:schemeClr val="tx2"/>
                </a:solidFill>
              </a:rPr>
              <a:pPr/>
              <a:t>‹#›</a:t>
            </a:fld>
            <a:endParaRPr lang="en-US" dirty="0">
              <a:solidFill>
                <a:schemeClr val="tx2"/>
              </a:solidFill>
            </a:endParaRPr>
          </a:p>
        </p:txBody>
      </p:sp>
      <p:sp>
        <p:nvSpPr>
          <p:cNvPr id="2" name="Title 1"/>
          <p:cNvSpPr>
            <a:spLocks noGrp="1"/>
          </p:cNvSpPr>
          <p:nvPr>
            <p:ph type="ctrTitle"/>
          </p:nvPr>
        </p:nvSpPr>
        <p:spPr>
          <a:xfrm>
            <a:off x="817582" y="2349218"/>
            <a:ext cx="7175351" cy="1344875"/>
          </a:xfrm>
          <a:effectLst/>
        </p:spPr>
        <p:txBody>
          <a:bodyPr>
            <a:noAutofit/>
          </a:bodyPr>
          <a:lstStyle>
            <a:lvl1pPr marL="640080" indent="-457200" algn="l">
              <a:defRPr sz="5400"/>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1905000" y="548639"/>
            <a:ext cx="6400800" cy="260604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606EA6-EFEA-4C30-9264-4F9291A5780D}" type="datetime1">
              <a:rPr lang="en-US" smtClean="0"/>
              <a:pPr/>
              <a:t>11/6/2014</a:t>
            </a:fld>
            <a:endParaRPr lang="en-US" sz="1400" dirty="0">
              <a:solidFill>
                <a:schemeClr val="tx2"/>
              </a:solidFill>
            </a:endParaRPr>
          </a:p>
        </p:txBody>
      </p:sp>
      <p:sp>
        <p:nvSpPr>
          <p:cNvPr id="5" name="Footer Placeholder 4"/>
          <p:cNvSpPr>
            <a:spLocks noGrp="1"/>
          </p:cNvSpPr>
          <p:nvPr>
            <p:ph type="ftr" sz="quarter" idx="11"/>
          </p:nvPr>
        </p:nvSpPr>
        <p:spPr/>
        <p:txBody>
          <a:bodyPr/>
          <a:lstStyle/>
          <a:p>
            <a:pPr algn="r"/>
            <a:endParaRPr lang="en-US" sz="1400" dirty="0">
              <a:solidFill>
                <a:schemeClr val="tx2"/>
              </a:solidFill>
            </a:endParaRPr>
          </a:p>
        </p:txBody>
      </p:sp>
      <p:sp>
        <p:nvSpPr>
          <p:cNvPr id="6" name="Slide Number Placeholder 5"/>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sz="1400" b="1" dirty="0">
              <a:solidFill>
                <a:srgbClr val="FFFFFF"/>
              </a:solidFill>
            </a:endParaRP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282388"/>
            <a:ext cx="2057400" cy="3928754"/>
          </a:xfrm>
          <a:effectLst/>
        </p:spPr>
        <p:txBody>
          <a:bodyPr vert="eaVert"/>
          <a:lstStyle>
            <a:lvl1pPr algn="l">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3324114" y="548640"/>
            <a:ext cx="4829287" cy="367104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4606EA6-EFEA-4C30-9264-4F9291A5780D}" type="datetime1">
              <a:rPr lang="en-US" smtClean="0"/>
              <a:pPr/>
              <a:t>11/6/2014</a:t>
            </a:fld>
            <a:endParaRPr lang="en-US" sz="1400" dirty="0">
              <a:solidFill>
                <a:schemeClr val="tx2"/>
              </a:solidFill>
            </a:endParaRPr>
          </a:p>
        </p:txBody>
      </p:sp>
      <p:sp>
        <p:nvSpPr>
          <p:cNvPr id="5" name="Footer Placeholder 4"/>
          <p:cNvSpPr>
            <a:spLocks noGrp="1"/>
          </p:cNvSpPr>
          <p:nvPr>
            <p:ph type="ftr" sz="quarter" idx="11"/>
          </p:nvPr>
        </p:nvSpPr>
        <p:spPr/>
        <p:txBody>
          <a:bodyPr/>
          <a:lstStyle/>
          <a:p>
            <a:pPr algn="r"/>
            <a:endParaRPr lang="en-US" sz="1400" dirty="0">
              <a:solidFill>
                <a:schemeClr val="tx2"/>
              </a:solidFill>
            </a:endParaRPr>
          </a:p>
        </p:txBody>
      </p:sp>
      <p:sp>
        <p:nvSpPr>
          <p:cNvPr id="6" name="Slide Number Placeholder 5"/>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sz="1400" b="1" dirty="0">
              <a:solidFill>
                <a:srgbClr val="FFFFFF"/>
              </a:solidFill>
            </a:endParaRPr>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Constructing Objects">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6048672"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x-none" sz="2800" cap="small" dirty="0" smtClean="0">
                <a:solidFill>
                  <a:schemeClr val="tx1">
                    <a:lumMod val="85000"/>
                    <a:lumOff val="15000"/>
                  </a:schemeClr>
                </a:solidFill>
                <a:latin typeface="Calibri" pitchFamily="34" charset="0"/>
              </a:rPr>
              <a:t>Constructing </a:t>
            </a:r>
            <a:r>
              <a:rPr lang="en-US" altLang="x-none" sz="2800" cap="small" baseline="0" dirty="0" smtClean="0">
                <a:solidFill>
                  <a:schemeClr val="tx1">
                    <a:lumMod val="85000"/>
                    <a:lumOff val="15000"/>
                  </a:schemeClr>
                </a:solidFill>
                <a:latin typeface="Calibri" pitchFamily="34" charset="0"/>
              </a:rPr>
              <a:t>Objects</a:t>
            </a:r>
            <a:endParaRPr lang="en-US" sz="2800" cap="small" dirty="0">
              <a:solidFill>
                <a:schemeClr val="tx1">
                  <a:lumMod val="85000"/>
                  <a:lumOff val="15000"/>
                </a:schemeClr>
              </a:solidFill>
              <a:latin typeface="Calibri" pitchFamily="34" charset="0"/>
            </a:endParaRPr>
          </a:p>
        </p:txBody>
      </p:sp>
      <p:pic>
        <p:nvPicPr>
          <p:cNvPr id="3" name="Picture 2"/>
          <p:cNvPicPr>
            <a:picLocks noChangeAspect="1"/>
          </p:cNvPicPr>
          <p:nvPr userDrawn="1"/>
        </p:nvPicPr>
        <p:blipFill>
          <a:blip r:embed="rId2"/>
          <a:stretch>
            <a:fillRect/>
          </a:stretch>
        </p:blipFill>
        <p:spPr>
          <a:xfrm>
            <a:off x="7380312" y="4083918"/>
            <a:ext cx="1632719" cy="934591"/>
          </a:xfrm>
          <a:prstGeom prst="rect">
            <a:avLst/>
          </a:prstGeom>
        </p:spPr>
      </p:pic>
    </p:spTree>
    <p:extLst>
      <p:ext uri="{BB962C8B-B14F-4D97-AF65-F5344CB8AC3E}">
        <p14:creationId xmlns:p14="http://schemas.microsoft.com/office/powerpoint/2010/main" val="182535883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alling Methods">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6048672"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cap="small" dirty="0" smtClean="0">
                <a:solidFill>
                  <a:schemeClr val="tx1">
                    <a:lumMod val="85000"/>
                    <a:lumOff val="15000"/>
                  </a:schemeClr>
                </a:solidFill>
                <a:latin typeface="Calibri" pitchFamily="34" charset="0"/>
              </a:rPr>
              <a:t>Calling Methods</a:t>
            </a:r>
            <a:endParaRPr lang="en-US" sz="2800" cap="small" dirty="0">
              <a:solidFill>
                <a:schemeClr val="tx1">
                  <a:lumMod val="85000"/>
                  <a:lumOff val="15000"/>
                </a:schemeClr>
              </a:solidFill>
              <a:latin typeface="Calibri" pitchFamily="34" charset="0"/>
            </a:endParaRPr>
          </a:p>
        </p:txBody>
      </p:sp>
      <p:pic>
        <p:nvPicPr>
          <p:cNvPr id="2" name="Picture 1"/>
          <p:cNvPicPr>
            <a:picLocks noChangeAspect="1"/>
          </p:cNvPicPr>
          <p:nvPr userDrawn="1"/>
        </p:nvPicPr>
        <p:blipFill>
          <a:blip r:embed="rId2"/>
          <a:stretch>
            <a:fillRect/>
          </a:stretch>
        </p:blipFill>
        <p:spPr>
          <a:xfrm>
            <a:off x="7596336" y="3939902"/>
            <a:ext cx="1485739" cy="1087561"/>
          </a:xfrm>
          <a:prstGeom prst="rect">
            <a:avLst/>
          </a:prstGeom>
        </p:spPr>
      </p:pic>
    </p:spTree>
    <p:extLst>
      <p:ext uri="{BB962C8B-B14F-4D97-AF65-F5344CB8AC3E}">
        <p14:creationId xmlns:p14="http://schemas.microsoft.com/office/powerpoint/2010/main" val="194433044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oxing and Unboxing">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6048672"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cap="small" dirty="0" smtClean="0">
                <a:solidFill>
                  <a:schemeClr val="tx1">
                    <a:lumMod val="85000"/>
                    <a:lumOff val="15000"/>
                  </a:schemeClr>
                </a:solidFill>
                <a:latin typeface="Calibri" pitchFamily="34" charset="0"/>
              </a:rPr>
              <a:t>Boxing and Unboxing</a:t>
            </a:r>
            <a:endParaRPr lang="en-US" sz="2800" cap="small" dirty="0">
              <a:solidFill>
                <a:schemeClr val="tx1">
                  <a:lumMod val="85000"/>
                  <a:lumOff val="15000"/>
                </a:schemeClr>
              </a:solidFill>
              <a:latin typeface="Calibri" pitchFamily="34" charset="0"/>
            </a:endParaRPr>
          </a:p>
        </p:txBody>
      </p:sp>
      <p:pic>
        <p:nvPicPr>
          <p:cNvPr id="4" name="Picture 3"/>
          <p:cNvPicPr>
            <a:picLocks noChangeAspect="1"/>
          </p:cNvPicPr>
          <p:nvPr userDrawn="1"/>
        </p:nvPicPr>
        <p:blipFill>
          <a:blip r:embed="rId2"/>
          <a:stretch>
            <a:fillRect/>
          </a:stretch>
        </p:blipFill>
        <p:spPr>
          <a:xfrm>
            <a:off x="5220072" y="1707654"/>
            <a:ext cx="3501177" cy="2736304"/>
          </a:xfrm>
          <a:prstGeom prst="rect">
            <a:avLst/>
          </a:prstGeom>
        </p:spPr>
      </p:pic>
    </p:spTree>
    <p:extLst>
      <p:ext uri="{BB962C8B-B14F-4D97-AF65-F5344CB8AC3E}">
        <p14:creationId xmlns:p14="http://schemas.microsoft.com/office/powerpoint/2010/main" val="415678598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Data Structures">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6048672"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cap="small" dirty="0" smtClean="0">
                <a:solidFill>
                  <a:schemeClr val="tx1">
                    <a:lumMod val="85000"/>
                    <a:lumOff val="15000"/>
                  </a:schemeClr>
                </a:solidFill>
                <a:latin typeface="Calibri" pitchFamily="34" charset="0"/>
              </a:rPr>
              <a:t>Data Structures</a:t>
            </a:r>
            <a:endParaRPr lang="en-US" sz="2800" cap="small" dirty="0">
              <a:solidFill>
                <a:schemeClr val="tx1">
                  <a:lumMod val="85000"/>
                  <a:lumOff val="15000"/>
                </a:schemeClr>
              </a:solidFill>
              <a:latin typeface="Calibri" pitchFamily="34" charset="0"/>
            </a:endParaRPr>
          </a:p>
        </p:txBody>
      </p:sp>
    </p:spTree>
    <p:extLst>
      <p:ext uri="{BB962C8B-B14F-4D97-AF65-F5344CB8AC3E}">
        <p14:creationId xmlns:p14="http://schemas.microsoft.com/office/powerpoint/2010/main" val="290798786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The importance of optimisation">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6048672"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x-none" sz="2800" cap="small" dirty="0" smtClean="0">
                <a:solidFill>
                  <a:schemeClr val="tx1">
                    <a:lumMod val="85000"/>
                    <a:lumOff val="15000"/>
                  </a:schemeClr>
                </a:solidFill>
                <a:latin typeface="Calibri" pitchFamily="34" charset="0"/>
              </a:rPr>
              <a:t>The Importance</a:t>
            </a:r>
            <a:r>
              <a:rPr lang="en-US" altLang="x-none" sz="2800" cap="small" baseline="0" dirty="0" smtClean="0">
                <a:solidFill>
                  <a:schemeClr val="tx1">
                    <a:lumMod val="85000"/>
                    <a:lumOff val="15000"/>
                  </a:schemeClr>
                </a:solidFill>
                <a:latin typeface="Calibri" pitchFamily="34" charset="0"/>
              </a:rPr>
              <a:t> of Optimisation</a:t>
            </a:r>
            <a:endParaRPr lang="en-US" sz="2800" cap="small" dirty="0">
              <a:solidFill>
                <a:schemeClr val="tx1">
                  <a:lumMod val="85000"/>
                  <a:lumOff val="15000"/>
                </a:schemeClr>
              </a:solidFill>
              <a:latin typeface="Calibri" pitchFamily="34" charset="0"/>
            </a:endParaRPr>
          </a:p>
        </p:txBody>
      </p:sp>
      <p:pic>
        <p:nvPicPr>
          <p:cNvPr id="2" name="Picture 1"/>
          <p:cNvPicPr>
            <a:picLocks noChangeAspect="1"/>
          </p:cNvPicPr>
          <p:nvPr userDrawn="1"/>
        </p:nvPicPr>
        <p:blipFill>
          <a:blip r:embed="rId2"/>
          <a:stretch>
            <a:fillRect/>
          </a:stretch>
        </p:blipFill>
        <p:spPr>
          <a:xfrm>
            <a:off x="8100392" y="4011910"/>
            <a:ext cx="901452" cy="981938"/>
          </a:xfrm>
          <a:prstGeom prst="rect">
            <a:avLst/>
          </a:prstGeom>
        </p:spPr>
      </p:pic>
    </p:spTree>
    <p:extLst>
      <p:ext uri="{BB962C8B-B14F-4D97-AF65-F5344CB8AC3E}">
        <p14:creationId xmlns:p14="http://schemas.microsoft.com/office/powerpoint/2010/main" val="398013139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4606EA6-EFEA-4C30-9264-4F9291A5780D}" type="datetime1">
              <a:rPr lang="en-US" smtClean="0"/>
              <a:pPr/>
              <a:t>11/6/2014</a:t>
            </a:fld>
            <a:endParaRPr lang="en-US" sz="1400" dirty="0">
              <a:solidFill>
                <a:schemeClr val="tx2"/>
              </a:solidFill>
            </a:endParaRPr>
          </a:p>
        </p:txBody>
      </p:sp>
      <p:sp>
        <p:nvSpPr>
          <p:cNvPr id="5" name="Footer Placeholder 4"/>
          <p:cNvSpPr>
            <a:spLocks noGrp="1"/>
          </p:cNvSpPr>
          <p:nvPr>
            <p:ph type="ftr" sz="quarter" idx="11"/>
          </p:nvPr>
        </p:nvSpPr>
        <p:spPr/>
        <p:txBody>
          <a:bodyPr/>
          <a:lstStyle/>
          <a:p>
            <a:pPr algn="r"/>
            <a:endParaRPr lang="en-US" sz="1400" dirty="0">
              <a:solidFill>
                <a:schemeClr val="tx2"/>
              </a:solidFill>
            </a:endParaRPr>
          </a:p>
        </p:txBody>
      </p:sp>
      <p:sp>
        <p:nvSpPr>
          <p:cNvPr id="6" name="Slide Number Placeholder 5"/>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sz="1400" b="1" dirty="0">
              <a:solidFill>
                <a:srgbClr val="FFFFFF"/>
              </a:solidFill>
            </a:endParaRPr>
          </a:p>
        </p:txBody>
      </p:sp>
      <p:sp>
        <p:nvSpPr>
          <p:cNvPr id="8" name="Title 7"/>
          <p:cNvSpPr>
            <a:spLocks noGrp="1"/>
          </p:cNvSpPr>
          <p:nvPr>
            <p:ph type="title"/>
          </p:nvPr>
        </p:nvSpPr>
        <p:spPr/>
        <p:txBody>
          <a:bodyPr/>
          <a:lstStyle/>
          <a:p>
            <a:r>
              <a:rPr lang="en-US" smtClean="0"/>
              <a:t>Click to edit Master title style</a:t>
            </a:r>
            <a:endParaRPr lang="en-US"/>
          </a:p>
        </p:txBody>
      </p:sp>
      <p:sp>
        <p:nvSpPr>
          <p:cNvPr id="10" name="Content Placeholder 9"/>
          <p:cNvSpPr>
            <a:spLocks noGrp="1"/>
          </p:cNvSpPr>
          <p:nvPr>
            <p:ph sz="quarter" idx="13"/>
          </p:nvPr>
        </p:nvSpPr>
        <p:spPr>
          <a:xfrm>
            <a:off x="1143000" y="548640"/>
            <a:ext cx="6400800" cy="26060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2900190"/>
            <a:ext cx="9144000" cy="224331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290019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1989233"/>
            <a:ext cx="9144000" cy="17145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200150"/>
            <a:ext cx="9144000" cy="382905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33195" y="1629486"/>
            <a:ext cx="5966666" cy="1817510"/>
          </a:xfrm>
          <a:effectLst/>
        </p:spPr>
        <p:txBody>
          <a:bodyPr anchor="b"/>
          <a:lstStyle>
            <a:lvl1pPr algn="r">
              <a:defRPr sz="4600" b="1"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2022438" y="3455633"/>
            <a:ext cx="5970494" cy="626595"/>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FCF9F07-3BC7-4570-B054-79111B0A380C}" type="datetime1">
              <a:rPr lang="en-US" smtClean="0"/>
              <a:pPr/>
              <a:t>11/6/2014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8F82E0A0-C266-4798-8C8F-B9F91E9DA37E}" type="slidenum">
              <a:rPr lang="en-US" sz="2400" b="1" smtClean="0">
                <a:solidFill>
                  <a:srgbClr val="FFFFFF"/>
                </a:solidFill>
              </a:rPr>
              <a:pPr algn="ctr"/>
              <a:t>‹#›</a:t>
            </a:fld>
            <a:endParaRPr lang="en-US" sz="2400" dirty="0">
              <a:solidFill>
                <a:srgbClr val="FFFFFF"/>
              </a:solidFill>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E4606EA6-EFEA-4C30-9264-4F9291A5780D}" type="datetime1">
              <a:rPr lang="en-US" smtClean="0"/>
              <a:pPr/>
              <a:t>11/6/2014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3"/>
          </p:nvPr>
        </p:nvSpPr>
        <p:spPr>
          <a:xfrm>
            <a:off x="1142999" y="548639"/>
            <a:ext cx="3346704" cy="26060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548640"/>
            <a:ext cx="3346704" cy="26060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548640"/>
            <a:ext cx="3346704" cy="47982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6447" y="1050245"/>
            <a:ext cx="3346704" cy="20574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7302" y="548640"/>
            <a:ext cx="3346704" cy="47982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US" smtClean="0"/>
              <a:t>Click to edit Master text styles</a:t>
            </a:r>
          </a:p>
        </p:txBody>
      </p:sp>
      <p:sp>
        <p:nvSpPr>
          <p:cNvPr id="6" name="Content Placeholder 5"/>
          <p:cNvSpPr>
            <a:spLocks noGrp="1"/>
          </p:cNvSpPr>
          <p:nvPr>
            <p:ph sz="quarter" idx="4"/>
          </p:nvPr>
        </p:nvSpPr>
        <p:spPr>
          <a:xfrm>
            <a:off x="4645025" y="1049274"/>
            <a:ext cx="3346704" cy="20574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4606EA6-EFEA-4C30-9264-4F9291A5780D}" type="datetime1">
              <a:rPr lang="en-US" smtClean="0"/>
              <a:pPr/>
              <a:t>11/6/2014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DFADB5D-B7A0-47E3-AD2D-B1A6F8614213}" type="datetime1">
              <a:rPr lang="en-US" smtClean="0"/>
              <a:pPr/>
              <a:t>11/6/2014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F7CB7D-F184-43C7-B6FD-03D728E1BBFF}" type="slidenum">
              <a:rPr lang="en-US" smtClean="0">
                <a:solidFill>
                  <a:srgbClr val="FFFFFF"/>
                </a:solidFill>
              </a:rPr>
              <a:pPr/>
              <a:t>‹#›</a:t>
            </a:fld>
            <a:endParaRPr lang="en-US" dirty="0">
              <a:solidFill>
                <a:srgbClr val="FFFFFF"/>
              </a:solidFill>
            </a:endParaRP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968126-03FC-49C0-B9B8-2B561CCC3D90}" type="datetime1">
              <a:rPr lang="en-US" smtClean="0"/>
              <a:pPr/>
              <a:t>11/6/2014</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3F7CB7D-F184-43C7-B6FD-03D728E1BBFF}" type="slidenum">
              <a:rPr lang="en-US" smtClean="0">
                <a:solidFill>
                  <a:schemeClr val="tx2"/>
                </a:solidFill>
              </a:rPr>
              <a:pPr/>
              <a:t>‹#›</a:t>
            </a:fld>
            <a:endParaRPr lang="en-US" dirty="0">
              <a:solidFill>
                <a:schemeClr val="tx2"/>
              </a:solidFill>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6" y="1657350"/>
            <a:ext cx="3636085" cy="943870"/>
          </a:xfrm>
          <a:effectLst/>
        </p:spPr>
        <p:txBody>
          <a:bodyPr anchor="b">
            <a:noAutofit/>
          </a:bodyPr>
          <a:lstStyle>
            <a:lvl1pPr marL="228600" indent="-228600" algn="l">
              <a:defRPr sz="2800" b="1">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4593516" y="548640"/>
            <a:ext cx="4017085" cy="3671048"/>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5765" y="2623351"/>
            <a:ext cx="3388660" cy="160463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9A8198-4617-485E-9585-4840B69DBBA6}" type="datetime1">
              <a:rPr lang="en-US" smtClean="0"/>
              <a:pPr/>
              <a:t>11/6/2014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F7CB7D-F184-43C7-B6FD-03D728E1BBFF}" type="slidenum">
              <a:rPr lang="en-US" smtClean="0">
                <a:solidFill>
                  <a:srgbClr val="FFFFFF"/>
                </a:solidFill>
              </a:rPr>
              <a:pPr/>
              <a:t>‹#›</a:t>
            </a:fld>
            <a:endParaRPr lang="en-US" dirty="0">
              <a:solidFill>
                <a:srgbClr val="FFFFFF"/>
              </a:solidFill>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2900190"/>
            <a:ext cx="9144000" cy="224331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290019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1989233"/>
            <a:ext cx="9144000" cy="17145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200150"/>
            <a:ext cx="9144000" cy="382905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75175" y="857250"/>
            <a:ext cx="4114800" cy="2345855"/>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77887" y="757865"/>
            <a:ext cx="3694114" cy="1622265"/>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606EA6-EFEA-4C30-9264-4F9291A5780D}" type="datetime1">
              <a:rPr lang="en-US" smtClean="0"/>
              <a:pPr/>
              <a:t>11/6/2014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ctr"/>
            <a:fld id="{8F82E0A0-C266-4798-8C8F-B9F91E9DA37E}" type="slidenum">
              <a:rPr lang="en-US" sz="2800" b="1" smtClean="0">
                <a:solidFill>
                  <a:srgbClr val="FFFFFF"/>
                </a:solidFill>
              </a:rPr>
              <a:pPr algn="ctr"/>
              <a:t>‹#›</a:t>
            </a:fld>
            <a:endParaRPr lang="en-US" sz="2800" dirty="0"/>
          </a:p>
        </p:txBody>
      </p:sp>
      <p:sp>
        <p:nvSpPr>
          <p:cNvPr id="2" name="Title 1"/>
          <p:cNvSpPr>
            <a:spLocks noGrp="1"/>
          </p:cNvSpPr>
          <p:nvPr>
            <p:ph type="title"/>
          </p:nvPr>
        </p:nvSpPr>
        <p:spPr>
          <a:xfrm>
            <a:off x="727268" y="3348316"/>
            <a:ext cx="6383538" cy="857250"/>
          </a:xfrm>
        </p:spPr>
        <p:txBody>
          <a:bodyPr anchor="b">
            <a:noAutofit/>
          </a:bodyPr>
          <a:lstStyle>
            <a:lvl1pPr algn="l">
              <a:defRPr sz="4600" b="1"/>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3829050"/>
            <a:ext cx="9144000" cy="131445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382905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826228"/>
            <a:ext cx="9144000" cy="17145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200150"/>
            <a:ext cx="9144000" cy="382905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793290" y="3279126"/>
            <a:ext cx="6512511" cy="857250"/>
          </a:xfrm>
          <a:prstGeom prst="rect">
            <a:avLst/>
          </a:prstGeom>
          <a:effectLst/>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43000" y="549195"/>
            <a:ext cx="6400800" cy="260604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172200" y="4629150"/>
            <a:ext cx="2514600" cy="273844"/>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E4606EA6-EFEA-4C30-9264-4F9291A5780D}" type="datetime1">
              <a:rPr lang="en-US" smtClean="0"/>
              <a:pPr/>
              <a:t>11/6/2014</a:t>
            </a:fld>
            <a:endParaRPr lang="en-US" sz="1400" dirty="0">
              <a:solidFill>
                <a:schemeClr val="tx2"/>
              </a:solidFill>
            </a:endParaRPr>
          </a:p>
        </p:txBody>
      </p:sp>
      <p:sp>
        <p:nvSpPr>
          <p:cNvPr id="5" name="Footer Placeholder 4"/>
          <p:cNvSpPr>
            <a:spLocks noGrp="1"/>
          </p:cNvSpPr>
          <p:nvPr>
            <p:ph type="ftr" sz="quarter" idx="3"/>
          </p:nvPr>
        </p:nvSpPr>
        <p:spPr>
          <a:xfrm>
            <a:off x="457200" y="4629150"/>
            <a:ext cx="3352801" cy="273844"/>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pPr algn="r"/>
            <a:endParaRPr lang="en-US" sz="1400" dirty="0">
              <a:solidFill>
                <a:schemeClr val="tx2"/>
              </a:solidFill>
            </a:endParaRPr>
          </a:p>
        </p:txBody>
      </p:sp>
      <p:sp>
        <p:nvSpPr>
          <p:cNvPr id="6" name="Slide Number Placeholder 5"/>
          <p:cNvSpPr>
            <a:spLocks noGrp="1"/>
          </p:cNvSpPr>
          <p:nvPr>
            <p:ph type="sldNum" sz="quarter" idx="4"/>
          </p:nvPr>
        </p:nvSpPr>
        <p:spPr>
          <a:xfrm>
            <a:off x="3810000" y="4629150"/>
            <a:ext cx="1828800" cy="273844"/>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pPr algn="ctr"/>
            <a:fld id="{8F82E0A0-C266-4798-8C8F-B9F91E9DA37E}" type="slidenum">
              <a:rPr lang="en-US" sz="1400" b="1" smtClean="0">
                <a:solidFill>
                  <a:srgbClr val="FFFFFF"/>
                </a:solidFill>
              </a:rPr>
              <a:pPr algn="ctr"/>
              <a:t>‹#›</a:t>
            </a:fld>
            <a:endParaRPr lang="en-US" sz="1400" b="1" dirty="0">
              <a:solidFill>
                <a:srgbClr val="FFFFFF"/>
              </a:solidFill>
            </a:endParaRPr>
          </a:p>
        </p:txBody>
      </p:sp>
    </p:spTree>
  </p:cSld>
  <p:clrMap bg1="lt1" tx1="dk1" bg2="lt2" tx2="dk2" accent1="accent1" accent2="accent2" accent3="accent3" accent4="accent4" accent5="accent5" accent6="accent6" hlink="hlink" folHlink="folHlink"/>
  <p:sldLayoutIdLst>
    <p:sldLayoutId id="2147484680" r:id="rId1"/>
    <p:sldLayoutId id="2147484681" r:id="rId2"/>
    <p:sldLayoutId id="2147484682" r:id="rId3"/>
    <p:sldLayoutId id="2147484683" r:id="rId4"/>
    <p:sldLayoutId id="2147484684" r:id="rId5"/>
    <p:sldLayoutId id="2147484685" r:id="rId6"/>
    <p:sldLayoutId id="2147484686" r:id="rId7"/>
    <p:sldLayoutId id="2147484687" r:id="rId8"/>
    <p:sldLayoutId id="2147484688" r:id="rId9"/>
    <p:sldLayoutId id="2147484689" r:id="rId10"/>
    <p:sldLayoutId id="2147484690" r:id="rId11"/>
    <p:sldLayoutId id="2147484695" r:id="rId12"/>
    <p:sldLayoutId id="2147484702" r:id="rId13"/>
    <p:sldLayoutId id="2147484703" r:id="rId14"/>
    <p:sldLayoutId id="2147484704" r:id="rId15"/>
    <p:sldLayoutId id="2147484701" r:id="rId16"/>
  </p:sldLayoutIdLst>
  <p:timing>
    <p:tnLst>
      <p:par>
        <p:cTn id="1" dur="indefinite" restart="never" nodeType="tmRoot"/>
      </p:par>
    </p:tnLst>
  </p:timing>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5.gif"/><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6.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Resources\Docs\3. Education\Modules\CSC2021-22\Development\CSC2021 Module Title.png"/>
          <p:cNvPicPr/>
          <p:nvPr/>
        </p:nvPicPr>
        <p:blipFill>
          <a:blip r:embed="rId3">
            <a:extLst>
              <a:ext uri="{28A0092B-C50C-407E-A947-70E740481C1C}">
                <a14:useLocalDpi xmlns:a14="http://schemas.microsoft.com/office/drawing/2010/main" val="0"/>
              </a:ext>
            </a:extLst>
          </a:blip>
          <a:srcRect/>
          <a:stretch>
            <a:fillRect/>
          </a:stretch>
        </p:blipFill>
        <p:spPr bwMode="auto">
          <a:xfrm>
            <a:off x="323529" y="771552"/>
            <a:ext cx="4200635" cy="146793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Picture 6" descr="C:\Resources\Docs\3. Education\Modules\CSC2021-22\Development\CSC2022 Module Title.png"/>
          <p:cNvPicPr/>
          <p:nvPr/>
        </p:nvPicPr>
        <p:blipFill>
          <a:blip r:embed="rId4">
            <a:extLst>
              <a:ext uri="{28A0092B-C50C-407E-A947-70E740481C1C}">
                <a14:useLocalDpi xmlns:a14="http://schemas.microsoft.com/office/drawing/2010/main" val="0"/>
              </a:ext>
            </a:extLst>
          </a:blip>
          <a:srcRect/>
          <a:stretch>
            <a:fillRect/>
          </a:stretch>
        </p:blipFill>
        <p:spPr bwMode="auto">
          <a:xfrm>
            <a:off x="323529" y="2615981"/>
            <a:ext cx="4200635" cy="1467937"/>
          </a:xfrm>
          <a:prstGeom prst="round2DiagRect">
            <a:avLst>
              <a:gd name="adj1" fmla="val 0"/>
              <a:gd name="adj2" fmla="val 20924"/>
            </a:avLst>
          </a:prstGeom>
          <a:ln w="88900" cap="sq">
            <a:solidFill>
              <a:srgbClr val="FFFFFF"/>
            </a:solidFill>
            <a:miter lim="800000"/>
          </a:ln>
          <a:effectLst>
            <a:outerShdw blurRad="254000" algn="tl" rotWithShape="0">
              <a:srgbClr val="000000">
                <a:alpha val="43000"/>
              </a:srgbClr>
            </a:outerShdw>
          </a:effectLst>
        </p:spPr>
      </p:pic>
      <p:sp>
        <p:nvSpPr>
          <p:cNvPr id="9" name="Rectangle 3"/>
          <p:cNvSpPr txBox="1">
            <a:spLocks/>
          </p:cNvSpPr>
          <p:nvPr/>
        </p:nvSpPr>
        <p:spPr>
          <a:xfrm>
            <a:off x="4932040" y="866834"/>
            <a:ext cx="3744416" cy="1632907"/>
          </a:xfrm>
          <a:prstGeom prst="rect">
            <a:avLst/>
          </a:prstGeom>
          <a:effectLst/>
        </p:spPr>
        <p:txBody>
          <a:bodyPr vert="horz" lIns="91440" tIns="45720" rIns="91440" bIns="45720" rtlCol="0" anchor="t" anchorCtr="0">
            <a:normAutofit fontScale="77500" lnSpcReduction="20000"/>
          </a:bodyPr>
          <a:lstStyle>
            <a:lvl1pPr marL="640080" indent="-457200" algn="l" defTabSz="914400" rtl="0" eaLnBrk="1" latinLnBrk="0" hangingPunct="1">
              <a:spcBef>
                <a:spcPct val="0"/>
              </a:spcBef>
              <a:buClr>
                <a:schemeClr val="accent6">
                  <a:lumMod val="75000"/>
                </a:schemeClr>
              </a:buClr>
              <a:buSzPct val="128000"/>
              <a:buFont typeface="Georgia" pitchFamily="18" charset="0"/>
              <a:buChar char="*"/>
              <a:defRPr sz="54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182880" indent="0" algn="ctr">
              <a:buFont typeface="Georgia" pitchFamily="18" charset="0"/>
              <a:buNone/>
            </a:pPr>
            <a:r>
              <a:rPr lang="en-US" dirty="0" smtClean="0">
                <a:solidFill>
                  <a:schemeClr val="tx1"/>
                </a:solidFill>
                <a:effectLst/>
              </a:rPr>
              <a:t>Coding Advice for Performance</a:t>
            </a:r>
            <a:endParaRPr lang="en-US" dirty="0">
              <a:solidFill>
                <a:schemeClr val="tx1"/>
              </a:solidFill>
              <a:effectLst/>
            </a:endParaRPr>
          </a:p>
        </p:txBody>
      </p:sp>
      <p:sp>
        <p:nvSpPr>
          <p:cNvPr id="10" name="TextBox 9"/>
          <p:cNvSpPr txBox="1"/>
          <p:nvPr/>
        </p:nvSpPr>
        <p:spPr>
          <a:xfrm>
            <a:off x="5292080" y="2715766"/>
            <a:ext cx="3096344" cy="1600438"/>
          </a:xfrm>
          <a:prstGeom prst="rect">
            <a:avLst/>
          </a:prstGeom>
          <a:noFill/>
        </p:spPr>
        <p:txBody>
          <a:bodyPr wrap="square" rtlCol="0">
            <a:spAutoFit/>
          </a:bodyPr>
          <a:lstStyle/>
          <a:p>
            <a:pPr algn="ctr"/>
            <a:r>
              <a:rPr lang="en-US" sz="2000" dirty="0" smtClean="0"/>
              <a:t>Practical advise on how to write fast code for managed language </a:t>
            </a:r>
            <a:endParaRPr lang="en-US" sz="2000" dirty="0"/>
          </a:p>
          <a:p>
            <a:pPr algn="r"/>
            <a:endParaRPr lang="en-GB" sz="2000" dirty="0">
              <a:solidFill>
                <a:schemeClr val="tx1">
                  <a:lumMod val="85000"/>
                  <a:lumOff val="15000"/>
                </a:schemeClr>
              </a:solidFill>
              <a:latin typeface="Calibri" pitchFamily="34" charset="0"/>
            </a:endParaRPr>
          </a:p>
          <a:p>
            <a:pPr algn="r"/>
            <a:endParaRPr lang="en-GB"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139952" y="339502"/>
            <a:ext cx="4212174" cy="4283457"/>
          </a:xfrm>
          <a:prstGeom prst="rect">
            <a:avLst/>
          </a:prstGeom>
        </p:spPr>
      </p:pic>
      <p:sp>
        <p:nvSpPr>
          <p:cNvPr id="7" name="TextBox 6"/>
          <p:cNvSpPr txBox="1"/>
          <p:nvPr/>
        </p:nvSpPr>
        <p:spPr>
          <a:xfrm>
            <a:off x="169776" y="555526"/>
            <a:ext cx="4258208" cy="4247317"/>
          </a:xfrm>
          <a:prstGeom prst="rect">
            <a:avLst/>
          </a:prstGeom>
          <a:noFill/>
        </p:spPr>
        <p:txBody>
          <a:bodyPr wrap="square" rtlCol="0">
            <a:spAutoFit/>
          </a:bodyPr>
          <a:lstStyle/>
          <a:p>
            <a:r>
              <a:rPr lang="en-GB" sz="2000" dirty="0" smtClean="0">
                <a:solidFill>
                  <a:schemeClr val="tx1">
                    <a:lumMod val="85000"/>
                    <a:lumOff val="15000"/>
                  </a:schemeClr>
                </a:solidFill>
                <a:latin typeface="Calibri" pitchFamily="34" charset="0"/>
              </a:rPr>
              <a:t>Whenever </a:t>
            </a:r>
            <a:r>
              <a:rPr lang="en-GB" sz="2000" dirty="0">
                <a:solidFill>
                  <a:schemeClr val="tx1">
                    <a:lumMod val="85000"/>
                    <a:lumOff val="15000"/>
                  </a:schemeClr>
                </a:solidFill>
                <a:latin typeface="Calibri" pitchFamily="34" charset="0"/>
              </a:rPr>
              <a:t>an object is </a:t>
            </a:r>
            <a:r>
              <a:rPr lang="en-GB" sz="2000" dirty="0" smtClean="0">
                <a:solidFill>
                  <a:schemeClr val="tx1">
                    <a:lumMod val="85000"/>
                    <a:lumOff val="15000"/>
                  </a:schemeClr>
                </a:solidFill>
                <a:latin typeface="Calibri" pitchFamily="34" charset="0"/>
              </a:rPr>
              <a:t>created (in Java, C#, etc.) there </a:t>
            </a:r>
            <a:r>
              <a:rPr lang="en-GB" sz="2000" dirty="0">
                <a:solidFill>
                  <a:schemeClr val="tx1">
                    <a:lumMod val="85000"/>
                    <a:lumOff val="15000"/>
                  </a:schemeClr>
                </a:solidFill>
                <a:latin typeface="Calibri" pitchFamily="34" charset="0"/>
              </a:rPr>
              <a:t>is a </a:t>
            </a:r>
            <a:r>
              <a:rPr lang="en-GB" sz="2000" dirty="0" smtClean="0">
                <a:solidFill>
                  <a:schemeClr val="tx1">
                    <a:lumMod val="85000"/>
                    <a:lumOff val="15000"/>
                  </a:schemeClr>
                </a:solidFill>
                <a:latin typeface="Calibri" pitchFamily="34" charset="0"/>
              </a:rPr>
              <a:t>construction cost: </a:t>
            </a:r>
          </a:p>
          <a:p>
            <a:endParaRPr lang="en-GB" sz="1000" dirty="0">
              <a:solidFill>
                <a:schemeClr val="tx1">
                  <a:lumMod val="85000"/>
                  <a:lumOff val="15000"/>
                </a:schemeClr>
              </a:solidFill>
              <a:latin typeface="Calibri" pitchFamily="34" charset="0"/>
            </a:endParaRPr>
          </a:p>
          <a:p>
            <a:pPr marL="342900" indent="-342900">
              <a:spcAft>
                <a:spcPts val="600"/>
              </a:spcAft>
              <a:buFont typeface="Arial" panose="020B0604020202020204" pitchFamily="34" charset="0"/>
              <a:buChar char="•"/>
            </a:pPr>
            <a:r>
              <a:rPr lang="en-GB" sz="2000" dirty="0">
                <a:solidFill>
                  <a:schemeClr val="tx1">
                    <a:lumMod val="85000"/>
                    <a:lumOff val="15000"/>
                  </a:schemeClr>
                </a:solidFill>
                <a:latin typeface="Calibri" pitchFamily="34" charset="0"/>
              </a:rPr>
              <a:t>Memory is allocated for all </a:t>
            </a:r>
            <a:r>
              <a:rPr lang="en-GB" sz="2000" dirty="0" smtClean="0">
                <a:solidFill>
                  <a:schemeClr val="tx1">
                    <a:lumMod val="85000"/>
                    <a:lumOff val="15000"/>
                  </a:schemeClr>
                </a:solidFill>
                <a:latin typeface="Calibri" pitchFamily="34" charset="0"/>
              </a:rPr>
              <a:t>instance </a:t>
            </a:r>
            <a:r>
              <a:rPr lang="en-GB" sz="2000" dirty="0">
                <a:solidFill>
                  <a:schemeClr val="tx1">
                    <a:lumMod val="85000"/>
                    <a:lumOff val="15000"/>
                  </a:schemeClr>
                </a:solidFill>
                <a:latin typeface="Calibri" pitchFamily="34" charset="0"/>
              </a:rPr>
              <a:t>variables (including </a:t>
            </a:r>
            <a:r>
              <a:rPr lang="en-GB" sz="2000" dirty="0" smtClean="0">
                <a:solidFill>
                  <a:schemeClr val="tx1">
                    <a:lumMod val="85000"/>
                    <a:lumOff val="15000"/>
                  </a:schemeClr>
                </a:solidFill>
                <a:latin typeface="Calibri" pitchFamily="34" charset="0"/>
              </a:rPr>
              <a:t>from </a:t>
            </a:r>
            <a:r>
              <a:rPr lang="en-GB" sz="2000" dirty="0">
                <a:solidFill>
                  <a:schemeClr val="tx1">
                    <a:lumMod val="85000"/>
                    <a:lumOff val="15000"/>
                  </a:schemeClr>
                </a:solidFill>
                <a:latin typeface="Calibri" pitchFamily="34" charset="0"/>
              </a:rPr>
              <a:t>super-classes)</a:t>
            </a:r>
          </a:p>
          <a:p>
            <a:pPr marL="342900" indent="-342900">
              <a:spcAft>
                <a:spcPts val="600"/>
              </a:spcAft>
              <a:buFont typeface="Arial" panose="020B0604020202020204" pitchFamily="34" charset="0"/>
              <a:buChar char="•"/>
            </a:pPr>
            <a:r>
              <a:rPr lang="en-GB" sz="2000" dirty="0">
                <a:solidFill>
                  <a:schemeClr val="tx1">
                    <a:lumMod val="85000"/>
                    <a:lumOff val="15000"/>
                  </a:schemeClr>
                </a:solidFill>
                <a:latin typeface="Calibri" pitchFamily="34" charset="0"/>
              </a:rPr>
              <a:t>All instances variables are </a:t>
            </a:r>
            <a:r>
              <a:rPr lang="en-GB" sz="2000" dirty="0" smtClean="0">
                <a:solidFill>
                  <a:schemeClr val="tx1">
                    <a:lumMod val="85000"/>
                    <a:lumOff val="15000"/>
                  </a:schemeClr>
                </a:solidFill>
                <a:latin typeface="Calibri" pitchFamily="34" charset="0"/>
              </a:rPr>
              <a:t> initialised </a:t>
            </a:r>
            <a:r>
              <a:rPr lang="en-GB" sz="2000" dirty="0">
                <a:solidFill>
                  <a:schemeClr val="tx1">
                    <a:lumMod val="85000"/>
                    <a:lumOff val="15000"/>
                  </a:schemeClr>
                </a:solidFill>
                <a:latin typeface="Calibri" pitchFamily="34" charset="0"/>
              </a:rPr>
              <a:t>to starting values.</a:t>
            </a:r>
          </a:p>
          <a:p>
            <a:pPr marL="342900" indent="-342900">
              <a:buFont typeface="Arial" panose="020B0604020202020204" pitchFamily="34" charset="0"/>
              <a:buChar char="•"/>
            </a:pPr>
            <a:r>
              <a:rPr lang="en-GB" sz="2000" dirty="0">
                <a:solidFill>
                  <a:schemeClr val="tx1">
                    <a:lumMod val="85000"/>
                    <a:lumOff val="15000"/>
                  </a:schemeClr>
                </a:solidFill>
                <a:latin typeface="Calibri" pitchFamily="34" charset="0"/>
              </a:rPr>
              <a:t>The constructor (including those of any super-classes) are executed.</a:t>
            </a:r>
          </a:p>
          <a:p>
            <a:endParaRPr lang="en-GB" sz="1000" dirty="0">
              <a:solidFill>
                <a:schemeClr val="tx1">
                  <a:lumMod val="85000"/>
                  <a:lumOff val="15000"/>
                </a:schemeClr>
              </a:solidFill>
              <a:latin typeface="Calibri" pitchFamily="34" charset="0"/>
            </a:endParaRPr>
          </a:p>
          <a:p>
            <a:r>
              <a:rPr lang="en-GB" sz="2000" dirty="0" smtClean="0">
                <a:solidFill>
                  <a:schemeClr val="tx1">
                    <a:lumMod val="85000"/>
                    <a:lumOff val="15000"/>
                  </a:schemeClr>
                </a:solidFill>
                <a:latin typeface="Calibri" pitchFamily="34" charset="0"/>
              </a:rPr>
              <a:t>Given this cost, it </a:t>
            </a:r>
            <a:r>
              <a:rPr lang="en-GB" sz="2000" dirty="0">
                <a:solidFill>
                  <a:schemeClr val="tx1">
                    <a:lumMod val="85000"/>
                    <a:lumOff val="15000"/>
                  </a:schemeClr>
                </a:solidFill>
                <a:latin typeface="Calibri" pitchFamily="34" charset="0"/>
              </a:rPr>
              <a:t>is good practice to avoid needless and excessive object creation.</a:t>
            </a:r>
          </a:p>
        </p:txBody>
      </p:sp>
    </p:spTree>
    <p:extLst>
      <p:ext uri="{BB962C8B-B14F-4D97-AF65-F5344CB8AC3E}">
        <p14:creationId xmlns:p14="http://schemas.microsoft.com/office/powerpoint/2010/main" val="4141140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able 24"/>
          <p:cNvGraphicFramePr>
            <a:graphicFrameLocks noGrp="1"/>
          </p:cNvGraphicFramePr>
          <p:nvPr>
            <p:extLst>
              <p:ext uri="{D42A27DB-BD31-4B8C-83A1-F6EECF244321}">
                <p14:modId xmlns:p14="http://schemas.microsoft.com/office/powerpoint/2010/main" val="1669724109"/>
              </p:ext>
            </p:extLst>
          </p:nvPr>
        </p:nvGraphicFramePr>
        <p:xfrm>
          <a:off x="3682355" y="685594"/>
          <a:ext cx="4274021" cy="528828"/>
        </p:xfrm>
        <a:graphic>
          <a:graphicData uri="http://schemas.openxmlformats.org/drawingml/2006/table">
            <a:tbl>
              <a:tblPr firstRow="1" firstCol="1" bandRow="1">
                <a:tableStyleId>{3B4B98B0-60AC-42C2-AFA5-B58CD77FA1E5}</a:tableStyleId>
              </a:tblPr>
              <a:tblGrid>
                <a:gridCol w="358127"/>
                <a:gridCol w="3915894"/>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t-BR" sz="1400" b="1" dirty="0" smtClean="0">
                          <a:solidFill>
                            <a:schemeClr val="tx1"/>
                          </a:solidFill>
                          <a:effectLst/>
                          <a:latin typeface="Courier New" pitchFamily="49" charset="0"/>
                          <a:ea typeface="Calibri"/>
                          <a:cs typeface="Courier New" pitchFamily="49" charset="0"/>
                        </a:rPr>
                        <a:t>Integer val = 4+5;</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err="1" smtClean="0">
                          <a:solidFill>
                            <a:srgbClr val="0070C0"/>
                          </a:solidFill>
                          <a:effectLst/>
                          <a:latin typeface="Courier New" pitchFamily="49" charset="0"/>
                          <a:ea typeface="Calibri"/>
                          <a:cs typeface="Courier New" pitchFamily="49" charset="0"/>
                        </a:rPr>
                        <a:t>Int</a:t>
                      </a:r>
                      <a:r>
                        <a:rPr lang="en-GB" sz="1400" b="1" dirty="0" smtClean="0">
                          <a:solidFill>
                            <a:srgbClr val="0070C0"/>
                          </a:solidFill>
                          <a:effectLst/>
                          <a:latin typeface="Courier New" pitchFamily="49" charset="0"/>
                          <a:ea typeface="Calibri"/>
                          <a:cs typeface="Courier New" pitchFamily="49" charset="0"/>
                        </a:rPr>
                        <a:t> </a:t>
                      </a:r>
                      <a:r>
                        <a:rPr lang="en-GB" sz="1400" b="1" dirty="0" err="1" smtClean="0">
                          <a:effectLst/>
                          <a:latin typeface="Courier New" pitchFamily="49" charset="0"/>
                          <a:ea typeface="Calibri"/>
                          <a:cs typeface="Courier New" pitchFamily="49" charset="0"/>
                        </a:rPr>
                        <a:t>val</a:t>
                      </a:r>
                      <a:r>
                        <a:rPr lang="en-GB" sz="1400" b="1" dirty="0" smtClean="0">
                          <a:effectLst/>
                          <a:latin typeface="Courier New" pitchFamily="49" charset="0"/>
                          <a:ea typeface="Calibri"/>
                          <a:cs typeface="Courier New" pitchFamily="49" charset="0"/>
                        </a:rPr>
                        <a:t> = </a:t>
                      </a:r>
                      <a:r>
                        <a:rPr lang="pt-BR" sz="1400" b="1" dirty="0" smtClean="0">
                          <a:solidFill>
                            <a:schemeClr val="tx1"/>
                          </a:solidFill>
                          <a:effectLst/>
                          <a:latin typeface="Courier New" pitchFamily="49" charset="0"/>
                          <a:ea typeface="Calibri"/>
                          <a:cs typeface="Courier New" pitchFamily="49" charset="0"/>
                        </a:rPr>
                        <a:t>4+5;</a:t>
                      </a:r>
                      <a:endParaRPr lang="en-GB" sz="1400" b="1" dirty="0" smtClean="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26" name="Rectangle 2"/>
          <p:cNvSpPr txBox="1">
            <a:spLocks/>
          </p:cNvSpPr>
          <p:nvPr/>
        </p:nvSpPr>
        <p:spPr>
          <a:xfrm>
            <a:off x="3059832" y="51470"/>
            <a:ext cx="6048672"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x-none" sz="2800" cap="small" dirty="0" smtClean="0">
                <a:solidFill>
                  <a:schemeClr val="tx1">
                    <a:lumMod val="85000"/>
                    <a:lumOff val="15000"/>
                  </a:schemeClr>
                </a:solidFill>
                <a:latin typeface="Calibri" pitchFamily="34" charset="0"/>
              </a:rPr>
              <a:t>: </a:t>
            </a:r>
            <a:r>
              <a:rPr lang="en-US" altLang="x-none" sz="2400" cap="small" dirty="0" smtClean="0">
                <a:solidFill>
                  <a:schemeClr val="tx1">
                    <a:lumMod val="85000"/>
                    <a:lumOff val="15000"/>
                  </a:schemeClr>
                </a:solidFill>
                <a:latin typeface="Calibri" pitchFamily="34" charset="0"/>
              </a:rPr>
              <a:t>Hints and Tips</a:t>
            </a:r>
            <a:endParaRPr lang="en-US" sz="2800" cap="small" dirty="0">
              <a:solidFill>
                <a:schemeClr val="tx1">
                  <a:lumMod val="85000"/>
                  <a:lumOff val="15000"/>
                </a:schemeClr>
              </a:solidFill>
              <a:latin typeface="Calibri" pitchFamily="34" charset="0"/>
            </a:endParaRPr>
          </a:p>
        </p:txBody>
      </p:sp>
      <p:sp>
        <p:nvSpPr>
          <p:cNvPr id="28" name="TextBox 27"/>
          <p:cNvSpPr txBox="1"/>
          <p:nvPr/>
        </p:nvSpPr>
        <p:spPr>
          <a:xfrm>
            <a:off x="169776" y="555526"/>
            <a:ext cx="3466120" cy="3847207"/>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Use primitive data types rather than wrapper classes, e.g. use an </a:t>
            </a:r>
            <a:r>
              <a:rPr lang="pt-BR" b="1" dirty="0" smtClean="0">
                <a:latin typeface="Courier New" pitchFamily="49" charset="0"/>
                <a:ea typeface="Calibri"/>
                <a:cs typeface="Courier New" pitchFamily="49" charset="0"/>
              </a:rPr>
              <a:t>int</a:t>
            </a:r>
            <a:r>
              <a:rPr lang="pt-BR" sz="2000" b="1" dirty="0" smtClean="0">
                <a:latin typeface="Courier New" pitchFamily="49" charset="0"/>
                <a:ea typeface="Calibri"/>
                <a:cs typeface="Courier New" pitchFamily="49" charset="0"/>
              </a:rPr>
              <a:t> </a:t>
            </a:r>
            <a:r>
              <a:rPr lang="en-GB" sz="2000" dirty="0" smtClean="0">
                <a:solidFill>
                  <a:schemeClr val="tx1">
                    <a:lumMod val="85000"/>
                    <a:lumOff val="15000"/>
                  </a:schemeClr>
                </a:solidFill>
                <a:latin typeface="Calibri" pitchFamily="34" charset="0"/>
              </a:rPr>
              <a:t>instead </a:t>
            </a:r>
            <a:r>
              <a:rPr lang="en-GB" sz="2000" dirty="0">
                <a:solidFill>
                  <a:schemeClr val="tx1">
                    <a:lumMod val="85000"/>
                    <a:lumOff val="15000"/>
                  </a:schemeClr>
                </a:solidFill>
                <a:latin typeface="Calibri" pitchFamily="34" charset="0"/>
              </a:rPr>
              <a:t>of an </a:t>
            </a:r>
            <a:r>
              <a:rPr lang="pt-BR" b="1" dirty="0" smtClean="0">
                <a:latin typeface="Courier New" pitchFamily="49" charset="0"/>
                <a:ea typeface="Calibri"/>
                <a:cs typeface="Courier New" pitchFamily="49" charset="0"/>
              </a:rPr>
              <a:t>Integer</a:t>
            </a:r>
            <a:r>
              <a:rPr lang="en-GB" sz="2000" dirty="0" smtClean="0">
                <a:solidFill>
                  <a:schemeClr val="tx1">
                    <a:lumMod val="85000"/>
                    <a:lumOff val="15000"/>
                  </a:schemeClr>
                </a:solidFill>
                <a:latin typeface="Calibri" pitchFamily="34" charset="0"/>
              </a:rPr>
              <a:t>.</a:t>
            </a:r>
          </a:p>
          <a:p>
            <a:endParaRPr lang="en-GB" sz="1000" dirty="0" smtClean="0">
              <a:solidFill>
                <a:schemeClr val="tx1">
                  <a:lumMod val="85000"/>
                  <a:lumOff val="15000"/>
                </a:schemeClr>
              </a:solidFill>
              <a:latin typeface="Calibri" pitchFamily="34" charset="0"/>
            </a:endParaRPr>
          </a:p>
          <a:p>
            <a:r>
              <a:rPr lang="en-GB" sz="2000" dirty="0">
                <a:solidFill>
                  <a:schemeClr val="tx1">
                    <a:lumMod val="85000"/>
                    <a:lumOff val="15000"/>
                  </a:schemeClr>
                </a:solidFill>
                <a:latin typeface="Calibri" pitchFamily="34" charset="0"/>
              </a:rPr>
              <a:t>Use lazy object creation / avoid creating conditional objects unless conditions are matched</a:t>
            </a:r>
            <a:r>
              <a:rPr lang="en-GB" sz="2000" dirty="0" smtClean="0">
                <a:solidFill>
                  <a:schemeClr val="tx1">
                    <a:lumMod val="85000"/>
                    <a:lumOff val="15000"/>
                  </a:schemeClr>
                </a:solidFill>
                <a:latin typeface="Calibri" pitchFamily="34" charset="0"/>
              </a:rPr>
              <a:t>.</a:t>
            </a:r>
          </a:p>
          <a:p>
            <a:endParaRPr lang="en-GB" sz="1000" dirty="0" smtClean="0">
              <a:solidFill>
                <a:schemeClr val="tx1">
                  <a:lumMod val="85000"/>
                  <a:lumOff val="15000"/>
                </a:schemeClr>
              </a:solidFill>
              <a:latin typeface="Calibri" pitchFamily="34" charset="0"/>
            </a:endParaRPr>
          </a:p>
          <a:p>
            <a:r>
              <a:rPr lang="en-GB" sz="2000" dirty="0">
                <a:solidFill>
                  <a:schemeClr val="tx1">
                    <a:lumMod val="85000"/>
                    <a:lumOff val="15000"/>
                  </a:schemeClr>
                </a:solidFill>
                <a:latin typeface="Calibri" pitchFamily="34" charset="0"/>
              </a:rPr>
              <a:t>Use s</a:t>
            </a:r>
            <a:r>
              <a:rPr lang="en-GB" sz="2000" dirty="0" smtClean="0">
                <a:solidFill>
                  <a:schemeClr val="tx1">
                    <a:lumMod val="85000"/>
                    <a:lumOff val="15000"/>
                  </a:schemeClr>
                </a:solidFill>
                <a:latin typeface="Calibri" pitchFamily="34" charset="0"/>
              </a:rPr>
              <a:t>tring literals </a:t>
            </a:r>
            <a:r>
              <a:rPr lang="en-GB" sz="2000" dirty="0">
                <a:solidFill>
                  <a:schemeClr val="tx1">
                    <a:lumMod val="85000"/>
                    <a:lumOff val="15000"/>
                  </a:schemeClr>
                </a:solidFill>
                <a:latin typeface="Calibri" pitchFamily="34" charset="0"/>
              </a:rPr>
              <a:t>instead of </a:t>
            </a:r>
            <a:r>
              <a:rPr lang="pt-BR" sz="2000" b="1" dirty="0" smtClean="0">
                <a:latin typeface="Courier New" pitchFamily="49" charset="0"/>
                <a:ea typeface="Calibri"/>
                <a:cs typeface="Courier New" pitchFamily="49" charset="0"/>
              </a:rPr>
              <a:t>String</a:t>
            </a:r>
            <a:r>
              <a:rPr lang="pt-BR" sz="2400" b="1" dirty="0" smtClean="0">
                <a:latin typeface="Courier New" pitchFamily="49" charset="0"/>
                <a:ea typeface="Calibri"/>
                <a:cs typeface="Courier New" pitchFamily="49" charset="0"/>
              </a:rPr>
              <a:t> </a:t>
            </a:r>
            <a:r>
              <a:rPr lang="en-GB" sz="2000" dirty="0" smtClean="0">
                <a:solidFill>
                  <a:schemeClr val="tx1">
                    <a:lumMod val="85000"/>
                    <a:lumOff val="15000"/>
                  </a:schemeClr>
                </a:solidFill>
                <a:latin typeface="Calibri" pitchFamily="34" charset="0"/>
              </a:rPr>
              <a:t>objects </a:t>
            </a:r>
            <a:r>
              <a:rPr lang="en-GB" sz="2000" dirty="0">
                <a:solidFill>
                  <a:schemeClr val="tx1">
                    <a:lumMod val="85000"/>
                    <a:lumOff val="15000"/>
                  </a:schemeClr>
                </a:solidFill>
                <a:latin typeface="Calibri" pitchFamily="34" charset="0"/>
              </a:rPr>
              <a:t>where possible (as </a:t>
            </a:r>
            <a:r>
              <a:rPr lang="en-GB" sz="2000" dirty="0" smtClean="0">
                <a:solidFill>
                  <a:schemeClr val="tx1">
                    <a:lumMod val="85000"/>
                    <a:lumOff val="15000"/>
                  </a:schemeClr>
                </a:solidFill>
                <a:latin typeface="Calibri" pitchFamily="34" charset="0"/>
              </a:rPr>
              <a:t>string </a:t>
            </a:r>
            <a:r>
              <a:rPr lang="en-GB" sz="2000" dirty="0">
                <a:solidFill>
                  <a:schemeClr val="tx1">
                    <a:lumMod val="85000"/>
                    <a:lumOff val="15000"/>
                  </a:schemeClr>
                </a:solidFill>
                <a:latin typeface="Calibri" pitchFamily="34" charset="0"/>
              </a:rPr>
              <a:t>literals are interned and reused</a:t>
            </a:r>
            <a:r>
              <a:rPr lang="en-GB" sz="2000" dirty="0" smtClean="0">
                <a:solidFill>
                  <a:schemeClr val="tx1">
                    <a:lumMod val="85000"/>
                    <a:lumOff val="15000"/>
                  </a:schemeClr>
                </a:solidFill>
                <a:latin typeface="Calibri" pitchFamily="34" charset="0"/>
              </a:rPr>
              <a:t>)</a:t>
            </a:r>
            <a:endParaRPr lang="en-GB" sz="2000" dirty="0">
              <a:solidFill>
                <a:schemeClr val="tx1">
                  <a:lumMod val="85000"/>
                  <a:lumOff val="15000"/>
                </a:schemeClr>
              </a:solidFill>
              <a:latin typeface="Calibri" pitchFamily="34" charset="0"/>
            </a:endParaRPr>
          </a:p>
        </p:txBody>
      </p:sp>
      <p:graphicFrame>
        <p:nvGraphicFramePr>
          <p:cNvPr id="29" name="Table 28"/>
          <p:cNvGraphicFramePr>
            <a:graphicFrameLocks noGrp="1"/>
          </p:cNvGraphicFramePr>
          <p:nvPr>
            <p:extLst>
              <p:ext uri="{D42A27DB-BD31-4B8C-83A1-F6EECF244321}">
                <p14:modId xmlns:p14="http://schemas.microsoft.com/office/powerpoint/2010/main" val="3507196364"/>
              </p:ext>
            </p:extLst>
          </p:nvPr>
        </p:nvGraphicFramePr>
        <p:xfrm>
          <a:off x="3682355" y="1419622"/>
          <a:ext cx="4274021" cy="793242"/>
        </p:xfrm>
        <a:graphic>
          <a:graphicData uri="http://schemas.openxmlformats.org/drawingml/2006/table">
            <a:tbl>
              <a:tblPr firstRow="1" firstCol="1" bandRow="1">
                <a:tableStyleId>{3B4B98B0-60AC-42C2-AFA5-B58CD77FA1E5}</a:tableStyleId>
              </a:tblPr>
              <a:tblGrid>
                <a:gridCol w="358127"/>
                <a:gridCol w="3915894"/>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t-BR" sz="1400" b="1" dirty="0" smtClean="0">
                          <a:solidFill>
                            <a:srgbClr val="0070C0"/>
                          </a:solidFill>
                          <a:effectLst/>
                          <a:latin typeface="Courier New" pitchFamily="49" charset="0"/>
                          <a:ea typeface="Calibri"/>
                          <a:cs typeface="Courier New" pitchFamily="49" charset="0"/>
                        </a:rPr>
                        <a:t>String </a:t>
                      </a:r>
                      <a:r>
                        <a:rPr lang="pt-BR" sz="1400" b="1" dirty="0" smtClean="0">
                          <a:solidFill>
                            <a:schemeClr val="tx1"/>
                          </a:solidFill>
                          <a:effectLst/>
                          <a:latin typeface="Courier New" pitchFamily="49" charset="0"/>
                          <a:ea typeface="Calibri"/>
                          <a:cs typeface="Courier New" pitchFamily="49" charset="0"/>
                        </a:rPr>
                        <a:t>message = </a:t>
                      </a:r>
                      <a:r>
                        <a:rPr lang="pt-BR" sz="1400" b="1" dirty="0" smtClean="0">
                          <a:solidFill>
                            <a:srgbClr val="0070C0"/>
                          </a:solidFill>
                          <a:effectLst/>
                          <a:latin typeface="Courier New" pitchFamily="49" charset="0"/>
                          <a:ea typeface="Calibri"/>
                          <a:cs typeface="Courier New" pitchFamily="49" charset="0"/>
                        </a:rPr>
                        <a:t>“...”</a:t>
                      </a:r>
                      <a:r>
                        <a:rPr lang="pt-BR" sz="1400" b="1" dirty="0" smtClean="0">
                          <a:solidFill>
                            <a:schemeClr val="tx1"/>
                          </a:solidFill>
                          <a:effectLst/>
                          <a:latin typeface="Courier New" pitchFamily="49" charset="0"/>
                          <a:ea typeface="Calibri"/>
                          <a:cs typeface="Courier New" pitchFamily="49" charset="0"/>
                        </a:rPr>
                        <a:t> + name;</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rgbClr val="0070C0"/>
                          </a:solidFill>
                          <a:effectLst/>
                          <a:latin typeface="Courier New" pitchFamily="49" charset="0"/>
                          <a:ea typeface="Calibri"/>
                          <a:cs typeface="Courier New" pitchFamily="49" charset="0"/>
                        </a:rPr>
                        <a:t>if</a:t>
                      </a:r>
                      <a:r>
                        <a:rPr lang="en-GB" sz="1400" b="1" dirty="0" smtClean="0">
                          <a:solidFill>
                            <a:schemeClr val="tx1"/>
                          </a:solidFill>
                          <a:effectLst/>
                          <a:latin typeface="Courier New" pitchFamily="49" charset="0"/>
                          <a:ea typeface="Calibri"/>
                          <a:cs typeface="Courier New" pitchFamily="49" charset="0"/>
                        </a:rPr>
                        <a:t> (</a:t>
                      </a:r>
                      <a:r>
                        <a:rPr lang="en-GB" sz="1400" b="1" dirty="0" err="1" smtClean="0">
                          <a:solidFill>
                            <a:schemeClr val="tx1"/>
                          </a:solidFill>
                          <a:effectLst/>
                          <a:latin typeface="Courier New" pitchFamily="49" charset="0"/>
                          <a:ea typeface="Calibri"/>
                          <a:cs typeface="Courier New" pitchFamily="49" charset="0"/>
                        </a:rPr>
                        <a:t>printMessage</a:t>
                      </a:r>
                      <a:r>
                        <a:rPr lang="en-GB" sz="1400" b="1" dirty="0" smtClean="0">
                          <a:solidFill>
                            <a:schemeClr val="tx1"/>
                          </a:solidFill>
                          <a:effectLst/>
                          <a:latin typeface="Courier New" pitchFamily="49" charset="0"/>
                          <a:ea typeface="Calibri"/>
                          <a:cs typeface="Courier New" pitchFamily="49" charset="0"/>
                        </a:rPr>
                        <a:t>)</a:t>
                      </a:r>
                      <a:endParaRPr lang="en-GB" sz="1400" b="1" dirty="0" smtClean="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3</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baseline="0" dirty="0" smtClean="0">
                          <a:effectLst/>
                          <a:latin typeface="Courier New" pitchFamily="49" charset="0"/>
                          <a:ea typeface="Calibri"/>
                          <a:cs typeface="Courier New" pitchFamily="49" charset="0"/>
                        </a:rPr>
                        <a:t>   </a:t>
                      </a:r>
                      <a:r>
                        <a:rPr lang="en-GB" sz="1400" b="1" dirty="0" err="1" smtClean="0">
                          <a:effectLst/>
                          <a:latin typeface="Courier New" pitchFamily="49" charset="0"/>
                          <a:ea typeface="Calibri"/>
                          <a:cs typeface="Courier New" pitchFamily="49" charset="0"/>
                        </a:rPr>
                        <a:t>outputMessage</a:t>
                      </a:r>
                      <a:r>
                        <a:rPr lang="en-GB" sz="1400" b="1" dirty="0" smtClean="0">
                          <a:effectLst/>
                          <a:latin typeface="Courier New" pitchFamily="49" charset="0"/>
                          <a:ea typeface="Calibri"/>
                          <a:cs typeface="Courier New" pitchFamily="49" charset="0"/>
                        </a:rPr>
                        <a:t>(message);</a:t>
                      </a:r>
                      <a:endParaRPr lang="en-GB" sz="1400" b="1" dirty="0" smtClean="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30" name="Table 29"/>
          <p:cNvGraphicFramePr>
            <a:graphicFrameLocks noGrp="1"/>
          </p:cNvGraphicFramePr>
          <p:nvPr>
            <p:extLst>
              <p:ext uri="{D42A27DB-BD31-4B8C-83A1-F6EECF244321}">
                <p14:modId xmlns:p14="http://schemas.microsoft.com/office/powerpoint/2010/main" val="2326686027"/>
              </p:ext>
            </p:extLst>
          </p:nvPr>
        </p:nvGraphicFramePr>
        <p:xfrm>
          <a:off x="3682355" y="2400305"/>
          <a:ext cx="4274021" cy="793242"/>
        </p:xfrm>
        <a:graphic>
          <a:graphicData uri="http://schemas.openxmlformats.org/drawingml/2006/table">
            <a:tbl>
              <a:tblPr firstRow="1" firstCol="1" bandRow="1">
                <a:tableStyleId>{3B4B98B0-60AC-42C2-AFA5-B58CD77FA1E5}</a:tableStyleId>
              </a:tblPr>
              <a:tblGrid>
                <a:gridCol w="358127"/>
                <a:gridCol w="3915894"/>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rgbClr val="0070C0"/>
                          </a:solidFill>
                          <a:effectLst/>
                          <a:latin typeface="Courier New" pitchFamily="49" charset="0"/>
                          <a:ea typeface="Calibri"/>
                          <a:cs typeface="Courier New" pitchFamily="49" charset="0"/>
                        </a:rPr>
                        <a:t>if</a:t>
                      </a:r>
                      <a:r>
                        <a:rPr lang="en-GB" sz="1400" b="1" dirty="0" smtClean="0">
                          <a:solidFill>
                            <a:schemeClr val="tx1"/>
                          </a:solidFill>
                          <a:effectLst/>
                          <a:latin typeface="Courier New" pitchFamily="49" charset="0"/>
                          <a:ea typeface="Calibri"/>
                          <a:cs typeface="Courier New" pitchFamily="49" charset="0"/>
                        </a:rPr>
                        <a:t> (</a:t>
                      </a:r>
                      <a:r>
                        <a:rPr lang="en-GB" sz="1400" b="1" dirty="0" err="1" smtClean="0">
                          <a:solidFill>
                            <a:schemeClr val="tx1"/>
                          </a:solidFill>
                          <a:effectLst/>
                          <a:latin typeface="Courier New" pitchFamily="49" charset="0"/>
                          <a:ea typeface="Calibri"/>
                          <a:cs typeface="Courier New" pitchFamily="49" charset="0"/>
                        </a:rPr>
                        <a:t>printMessage</a:t>
                      </a:r>
                      <a:r>
                        <a:rPr lang="en-GB" sz="1400" b="1" dirty="0" smtClean="0">
                          <a:solidFill>
                            <a:schemeClr val="tx1"/>
                          </a:solidFill>
                          <a:effectLst/>
                          <a:latin typeface="Courier New" pitchFamily="49" charset="0"/>
                          <a:ea typeface="Calibri"/>
                          <a:cs typeface="Courier New" pitchFamily="49" charset="0"/>
                        </a:rPr>
                        <a:t>) {</a:t>
                      </a:r>
                      <a:endParaRPr lang="en-GB" sz="1400" b="1" dirty="0" smtClean="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effectLst/>
                          <a:latin typeface="Courier New" pitchFamily="49" charset="0"/>
                          <a:ea typeface="Calibri"/>
                          <a:cs typeface="Courier New" pitchFamily="49" charset="0"/>
                        </a:rPr>
                        <a:t>   </a:t>
                      </a:r>
                      <a:r>
                        <a:rPr lang="en-GB" sz="1400" b="1" dirty="0" err="1" smtClean="0">
                          <a:effectLst/>
                          <a:latin typeface="Courier New" pitchFamily="49" charset="0"/>
                          <a:ea typeface="Calibri"/>
                          <a:cs typeface="Courier New" pitchFamily="49" charset="0"/>
                        </a:rPr>
                        <a:t>outputMessage</a:t>
                      </a:r>
                      <a:r>
                        <a:rPr lang="en-GB" sz="1400" b="1" dirty="0" smtClean="0">
                          <a:effectLst/>
                          <a:latin typeface="Courier New" pitchFamily="49" charset="0"/>
                          <a:ea typeface="Calibri"/>
                          <a:cs typeface="Courier New" pitchFamily="49" charset="0"/>
                        </a:rPr>
                        <a:t>(</a:t>
                      </a:r>
                      <a:r>
                        <a:rPr lang="pt-BR" sz="1400" b="1" dirty="0" smtClean="0">
                          <a:solidFill>
                            <a:schemeClr val="tx1"/>
                          </a:solidFill>
                          <a:effectLst/>
                          <a:latin typeface="Courier New" pitchFamily="49" charset="0"/>
                          <a:ea typeface="Calibri"/>
                          <a:cs typeface="Courier New" pitchFamily="49" charset="0"/>
                        </a:rPr>
                        <a:t>“...” + name</a:t>
                      </a:r>
                      <a:r>
                        <a:rPr lang="en-GB" sz="1400" b="1" dirty="0" smtClean="0">
                          <a:effectLst/>
                          <a:latin typeface="Courier New" pitchFamily="49" charset="0"/>
                          <a:ea typeface="Calibri"/>
                          <a:cs typeface="Courier New" pitchFamily="49" charset="0"/>
                        </a:rPr>
                        <a:t>);</a:t>
                      </a:r>
                      <a:endParaRPr lang="en-GB" sz="1400" b="1" dirty="0" smtClean="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3</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effectLst/>
                          <a:latin typeface="Courier New" pitchFamily="49" charset="0"/>
                          <a:ea typeface="Calibri"/>
                          <a:cs typeface="Courier New" pitchFamily="49" charset="0"/>
                        </a:rPr>
                        <a:t>}</a:t>
                      </a:r>
                      <a:endParaRPr lang="en-GB" sz="1400" b="1" dirty="0" smtClean="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31" name="Table 30"/>
          <p:cNvGraphicFramePr>
            <a:graphicFrameLocks noGrp="1"/>
          </p:cNvGraphicFramePr>
          <p:nvPr>
            <p:extLst>
              <p:ext uri="{D42A27DB-BD31-4B8C-83A1-F6EECF244321}">
                <p14:modId xmlns:p14="http://schemas.microsoft.com/office/powerpoint/2010/main" val="632242564"/>
              </p:ext>
            </p:extLst>
          </p:nvPr>
        </p:nvGraphicFramePr>
        <p:xfrm>
          <a:off x="3682355" y="3369064"/>
          <a:ext cx="4274021" cy="774192"/>
        </p:xfrm>
        <a:graphic>
          <a:graphicData uri="http://schemas.openxmlformats.org/drawingml/2006/table">
            <a:tbl>
              <a:tblPr firstRow="1" firstCol="1" bandRow="1">
                <a:tableStyleId>{3B4B98B0-60AC-42C2-AFA5-B58CD77FA1E5}</a:tableStyleId>
              </a:tblPr>
              <a:tblGrid>
                <a:gridCol w="358127"/>
                <a:gridCol w="3915894"/>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t-BR" sz="1400" b="1" dirty="0" smtClean="0">
                          <a:solidFill>
                            <a:srgbClr val="0070C0"/>
                          </a:solidFill>
                          <a:effectLst/>
                          <a:latin typeface="Courier New" pitchFamily="49" charset="0"/>
                          <a:ea typeface="Calibri"/>
                          <a:cs typeface="Courier New" pitchFamily="49" charset="0"/>
                        </a:rPr>
                        <a:t>String </a:t>
                      </a:r>
                      <a:r>
                        <a:rPr lang="pt-BR" sz="1400" b="1" dirty="0" smtClean="0">
                          <a:solidFill>
                            <a:schemeClr val="tx1"/>
                          </a:solidFill>
                          <a:effectLst/>
                          <a:latin typeface="Courier New" pitchFamily="49" charset="0"/>
                          <a:ea typeface="Calibri"/>
                          <a:cs typeface="Courier New" pitchFamily="49" charset="0"/>
                        </a:rPr>
                        <a:t>str1 = </a:t>
                      </a:r>
                      <a:r>
                        <a:rPr lang="pt-BR" sz="1400" b="1" dirty="0" smtClean="0">
                          <a:solidFill>
                            <a:srgbClr val="0070C0"/>
                          </a:solidFill>
                          <a:effectLst/>
                          <a:latin typeface="Courier New" pitchFamily="49" charset="0"/>
                          <a:ea typeface="Calibri"/>
                          <a:cs typeface="Courier New" pitchFamily="49" charset="0"/>
                        </a:rPr>
                        <a:t>”Hello”</a:t>
                      </a:r>
                      <a:r>
                        <a:rPr lang="pt-BR" sz="1400" b="1" dirty="0" smtClean="0">
                          <a:solidFill>
                            <a:schemeClr val="tx1"/>
                          </a:solidFill>
                          <a:effectLst/>
                          <a:latin typeface="Courier New" pitchFamily="49" charset="0"/>
                          <a:ea typeface="Calibri"/>
                          <a:cs typeface="Courier New" pitchFamily="49" charset="0"/>
                        </a:rPr>
                        <a:t>; </a:t>
                      </a:r>
                      <a:r>
                        <a:rPr lang="en-GB" sz="1400" b="1" dirty="0" smtClean="0">
                          <a:solidFill>
                            <a:srgbClr val="00B050"/>
                          </a:solidFill>
                          <a:effectLst/>
                          <a:latin typeface="Courier New" pitchFamily="49" charset="0"/>
                          <a:ea typeface="Calibri"/>
                          <a:cs typeface="Courier New" pitchFamily="49" charset="0"/>
                        </a:rPr>
                        <a:t>// Literal</a:t>
                      </a:r>
                      <a:endParaRPr lang="pt-BR" sz="1400" b="1" dirty="0" smtClean="0">
                        <a:solidFill>
                          <a:schemeClr val="tx1"/>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pt-BR" sz="1400" b="1" dirty="0" smtClean="0">
                          <a:solidFill>
                            <a:srgbClr val="0070C0"/>
                          </a:solidFill>
                          <a:effectLst/>
                          <a:latin typeface="Courier New" pitchFamily="49" charset="0"/>
                          <a:ea typeface="Calibri"/>
                          <a:cs typeface="Courier New" pitchFamily="49" charset="0"/>
                        </a:rPr>
                        <a:t>String </a:t>
                      </a:r>
                      <a:r>
                        <a:rPr lang="pt-BR" sz="1400" b="1" dirty="0" smtClean="0">
                          <a:solidFill>
                            <a:schemeClr val="tx1"/>
                          </a:solidFill>
                          <a:effectLst/>
                          <a:latin typeface="Courier New" pitchFamily="49" charset="0"/>
                          <a:ea typeface="Calibri"/>
                          <a:cs typeface="Courier New" pitchFamily="49" charset="0"/>
                        </a:rPr>
                        <a:t>str1 = new String(</a:t>
                      </a:r>
                      <a:r>
                        <a:rPr lang="pt-BR" sz="1400" b="1" dirty="0" smtClean="0">
                          <a:solidFill>
                            <a:srgbClr val="0070C0"/>
                          </a:solidFill>
                          <a:effectLst/>
                          <a:latin typeface="Courier New" pitchFamily="49" charset="0"/>
                          <a:ea typeface="Calibri"/>
                          <a:cs typeface="Courier New" pitchFamily="49" charset="0"/>
                        </a:rPr>
                        <a:t>”Hello”</a:t>
                      </a:r>
                      <a:r>
                        <a:rPr lang="pt-BR" sz="1400" b="1" dirty="0" smtClean="0">
                          <a:solidFill>
                            <a:schemeClr val="tx1"/>
                          </a:solidFill>
                          <a:effectLst/>
                          <a:latin typeface="Courier New" pitchFamily="49" charset="0"/>
                          <a:ea typeface="Calibri"/>
                          <a:cs typeface="Courier New" pitchFamily="49" charset="0"/>
                        </a:rPr>
                        <a:t>);</a:t>
                      </a:r>
                      <a:r>
                        <a:rPr lang="en-GB" sz="1400" b="1" dirty="0" smtClean="0">
                          <a:effectLst/>
                          <a:latin typeface="Courier New" pitchFamily="49" charset="0"/>
                          <a:ea typeface="Calibri"/>
                          <a:cs typeface="Courier New" pitchFamily="49" charset="0"/>
                        </a:rPr>
                        <a:t>                     </a:t>
                      </a:r>
                    </a:p>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rgbClr val="00B050"/>
                          </a:solidFill>
                          <a:effectLst/>
                          <a:latin typeface="Courier New" pitchFamily="49" charset="0"/>
                          <a:ea typeface="Calibri"/>
                          <a:cs typeface="Courier New" pitchFamily="49" charset="0"/>
                        </a:rPr>
                        <a:t>                       // Object</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34" name="Rectangle 33"/>
          <p:cNvSpPr>
            <a:spLocks noChangeArrowheads="1"/>
          </p:cNvSpPr>
          <p:nvPr/>
        </p:nvSpPr>
        <p:spPr bwMode="auto">
          <a:xfrm>
            <a:off x="7565747" y="3037571"/>
            <a:ext cx="714380" cy="923330"/>
          </a:xfrm>
          <a:prstGeom prst="rect">
            <a:avLst/>
          </a:prstGeom>
          <a:noFill/>
          <a:ln w="9525">
            <a:noFill/>
            <a:miter lim="800000"/>
            <a:headEnd/>
            <a:tailEnd/>
          </a:ln>
          <a:effectLst>
            <a:outerShdw blurRad="50800" dist="38100" dir="2700000" algn="tl" rotWithShape="0">
              <a:prstClr val="black">
                <a:alpha val="40000"/>
              </a:prstClr>
            </a:outerShdw>
          </a:effectLst>
          <a:scene3d>
            <a:camera prst="orthographicFront"/>
            <a:lightRig rig="threePt" dir="t"/>
          </a:scene3d>
          <a:sp3d>
            <a:bevelT/>
          </a:sp3d>
        </p:spPr>
        <p:txBody>
          <a:bodyPr wrap="square" anchor="ctr">
            <a:spAutoFit/>
          </a:bodyPr>
          <a:lstStyle/>
          <a:p>
            <a:pPr>
              <a:tabLst>
                <a:tab pos="180975" algn="l"/>
                <a:tab pos="361950" algn="l"/>
                <a:tab pos="534988" algn="l"/>
                <a:tab pos="715963" algn="l"/>
                <a:tab pos="896938" algn="l"/>
                <a:tab pos="1077913" algn="l"/>
                <a:tab pos="1258888" algn="l"/>
              </a:tabLst>
            </a:pPr>
            <a:r>
              <a:rPr lang="en-GB" sz="5400" dirty="0" smtClean="0">
                <a:solidFill>
                  <a:srgbClr val="92D050"/>
                </a:solidFill>
                <a:latin typeface="Arial Narrow" pitchFamily="34" charset="0"/>
                <a:sym typeface="Wingdings"/>
              </a:rPr>
              <a:t></a:t>
            </a:r>
            <a:endParaRPr lang="en-GB" sz="5400" dirty="0" smtClean="0">
              <a:solidFill>
                <a:srgbClr val="92D050"/>
              </a:solidFill>
              <a:latin typeface="Arial Narrow" pitchFamily="34" charset="0"/>
            </a:endParaRPr>
          </a:p>
        </p:txBody>
      </p:sp>
      <p:sp>
        <p:nvSpPr>
          <p:cNvPr id="35" name="Rectangle 34"/>
          <p:cNvSpPr>
            <a:spLocks noChangeArrowheads="1"/>
          </p:cNvSpPr>
          <p:nvPr/>
        </p:nvSpPr>
        <p:spPr bwMode="auto">
          <a:xfrm>
            <a:off x="7601466" y="3457189"/>
            <a:ext cx="642942" cy="923330"/>
          </a:xfrm>
          <a:prstGeom prst="rect">
            <a:avLst/>
          </a:prstGeom>
          <a:noFill/>
          <a:ln w="9525">
            <a:noFill/>
            <a:miter lim="800000"/>
            <a:headEnd/>
            <a:tailEnd/>
          </a:ln>
          <a:effectLst>
            <a:outerShdw blurRad="50800" dist="38100" dir="2700000" algn="tl" rotWithShape="0">
              <a:prstClr val="black">
                <a:alpha val="40000"/>
              </a:prstClr>
            </a:outerShdw>
          </a:effectLst>
          <a:scene3d>
            <a:camera prst="orthographicFront"/>
            <a:lightRig rig="threePt" dir="t"/>
          </a:scene3d>
          <a:sp3d>
            <a:bevelT/>
          </a:sp3d>
        </p:spPr>
        <p:txBody>
          <a:bodyPr wrap="square" anchor="ctr">
            <a:spAutoFit/>
          </a:bodyPr>
          <a:lstStyle/>
          <a:p>
            <a:pPr>
              <a:tabLst>
                <a:tab pos="180975" algn="l"/>
                <a:tab pos="361950" algn="l"/>
                <a:tab pos="534988" algn="l"/>
                <a:tab pos="715963" algn="l"/>
                <a:tab pos="896938" algn="l"/>
                <a:tab pos="1077913" algn="l"/>
                <a:tab pos="1258888" algn="l"/>
              </a:tabLst>
            </a:pPr>
            <a:r>
              <a:rPr lang="en-GB" sz="5400" dirty="0" smtClean="0">
                <a:solidFill>
                  <a:srgbClr val="FF0000"/>
                </a:solidFill>
                <a:latin typeface="Arial Narrow" pitchFamily="34" charset="0"/>
                <a:sym typeface="Wingdings"/>
              </a:rPr>
              <a:t></a:t>
            </a:r>
            <a:endParaRPr lang="en-GB" sz="5400" dirty="0" smtClean="0">
              <a:solidFill>
                <a:srgbClr val="FF0000"/>
              </a:solidFill>
              <a:latin typeface="Arial Narrow" pitchFamily="34" charset="0"/>
            </a:endParaRPr>
          </a:p>
        </p:txBody>
      </p:sp>
      <p:pic>
        <p:nvPicPr>
          <p:cNvPr id="2"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899402" y="59013"/>
            <a:ext cx="1163192" cy="948081"/>
          </a:xfrm>
          <a:prstGeom prst="rect">
            <a:avLst/>
          </a:prstGeom>
          <a:noFill/>
          <a:ln w="9525">
            <a:noFill/>
            <a:miter lim="800000"/>
            <a:headEnd/>
            <a:tailEnd/>
          </a:ln>
          <a:effectLst/>
        </p:spPr>
      </p:pic>
      <p:sp>
        <p:nvSpPr>
          <p:cNvPr id="36" name="Rectangle 35"/>
          <p:cNvSpPr>
            <a:spLocks noChangeArrowheads="1"/>
          </p:cNvSpPr>
          <p:nvPr/>
        </p:nvSpPr>
        <p:spPr bwMode="auto">
          <a:xfrm>
            <a:off x="7596336" y="699542"/>
            <a:ext cx="714380" cy="923330"/>
          </a:xfrm>
          <a:prstGeom prst="rect">
            <a:avLst/>
          </a:prstGeom>
          <a:noFill/>
          <a:ln w="9525">
            <a:noFill/>
            <a:miter lim="800000"/>
            <a:headEnd/>
            <a:tailEnd/>
          </a:ln>
          <a:effectLst>
            <a:outerShdw blurRad="50800" dist="38100" dir="2700000" algn="tl" rotWithShape="0">
              <a:prstClr val="black">
                <a:alpha val="40000"/>
              </a:prstClr>
            </a:outerShdw>
          </a:effectLst>
          <a:scene3d>
            <a:camera prst="orthographicFront"/>
            <a:lightRig rig="threePt" dir="t"/>
          </a:scene3d>
          <a:sp3d>
            <a:bevelT/>
          </a:sp3d>
        </p:spPr>
        <p:txBody>
          <a:bodyPr wrap="square" anchor="ctr">
            <a:spAutoFit/>
          </a:bodyPr>
          <a:lstStyle/>
          <a:p>
            <a:pPr>
              <a:tabLst>
                <a:tab pos="180975" algn="l"/>
                <a:tab pos="361950" algn="l"/>
                <a:tab pos="534988" algn="l"/>
                <a:tab pos="715963" algn="l"/>
                <a:tab pos="896938" algn="l"/>
                <a:tab pos="1077913" algn="l"/>
                <a:tab pos="1258888" algn="l"/>
              </a:tabLst>
            </a:pPr>
            <a:r>
              <a:rPr lang="en-GB" sz="5400" dirty="0" smtClean="0">
                <a:solidFill>
                  <a:srgbClr val="92D050"/>
                </a:solidFill>
                <a:latin typeface="Arial Narrow" pitchFamily="34" charset="0"/>
                <a:sym typeface="Wingdings"/>
              </a:rPr>
              <a:t></a:t>
            </a:r>
            <a:endParaRPr lang="en-GB" sz="5400" dirty="0" smtClean="0">
              <a:solidFill>
                <a:srgbClr val="92D050"/>
              </a:solidFill>
              <a:latin typeface="Arial Narrow" pitchFamily="34" charset="0"/>
            </a:endParaRPr>
          </a:p>
        </p:txBody>
      </p:sp>
      <p:sp>
        <p:nvSpPr>
          <p:cNvPr id="37" name="Rectangle 36"/>
          <p:cNvSpPr>
            <a:spLocks noChangeArrowheads="1"/>
          </p:cNvSpPr>
          <p:nvPr/>
        </p:nvSpPr>
        <p:spPr bwMode="auto">
          <a:xfrm>
            <a:off x="7632055" y="339502"/>
            <a:ext cx="642942" cy="923330"/>
          </a:xfrm>
          <a:prstGeom prst="rect">
            <a:avLst/>
          </a:prstGeom>
          <a:noFill/>
          <a:ln w="9525">
            <a:noFill/>
            <a:miter lim="800000"/>
            <a:headEnd/>
            <a:tailEnd/>
          </a:ln>
          <a:effectLst>
            <a:outerShdw blurRad="50800" dist="38100" dir="2700000" algn="tl" rotWithShape="0">
              <a:prstClr val="black">
                <a:alpha val="40000"/>
              </a:prstClr>
            </a:outerShdw>
          </a:effectLst>
          <a:scene3d>
            <a:camera prst="orthographicFront"/>
            <a:lightRig rig="threePt" dir="t"/>
          </a:scene3d>
          <a:sp3d>
            <a:bevelT/>
          </a:sp3d>
        </p:spPr>
        <p:txBody>
          <a:bodyPr wrap="square" anchor="ctr">
            <a:spAutoFit/>
          </a:bodyPr>
          <a:lstStyle/>
          <a:p>
            <a:pPr>
              <a:tabLst>
                <a:tab pos="180975" algn="l"/>
                <a:tab pos="361950" algn="l"/>
                <a:tab pos="534988" algn="l"/>
                <a:tab pos="715963" algn="l"/>
                <a:tab pos="896938" algn="l"/>
                <a:tab pos="1077913" algn="l"/>
                <a:tab pos="1258888" algn="l"/>
              </a:tabLst>
            </a:pPr>
            <a:r>
              <a:rPr lang="en-GB" sz="5400" dirty="0" smtClean="0">
                <a:solidFill>
                  <a:srgbClr val="FF0000"/>
                </a:solidFill>
                <a:latin typeface="Arial Narrow" pitchFamily="34" charset="0"/>
                <a:sym typeface="Wingdings"/>
              </a:rPr>
              <a:t></a:t>
            </a:r>
            <a:endParaRPr lang="en-GB" sz="5400" dirty="0" smtClean="0">
              <a:solidFill>
                <a:srgbClr val="FF0000"/>
              </a:solidFill>
              <a:latin typeface="Arial Narrow" pitchFamily="34" charset="0"/>
            </a:endParaRPr>
          </a:p>
        </p:txBody>
      </p:sp>
      <p:sp>
        <p:nvSpPr>
          <p:cNvPr id="9" name="Rectangle 8"/>
          <p:cNvSpPr>
            <a:spLocks noChangeArrowheads="1"/>
          </p:cNvSpPr>
          <p:nvPr/>
        </p:nvSpPr>
        <p:spPr bwMode="auto">
          <a:xfrm>
            <a:off x="7601466" y="1500565"/>
            <a:ext cx="642942" cy="923330"/>
          </a:xfrm>
          <a:prstGeom prst="rect">
            <a:avLst/>
          </a:prstGeom>
          <a:noFill/>
          <a:ln w="9525">
            <a:noFill/>
            <a:miter lim="800000"/>
            <a:headEnd/>
            <a:tailEnd/>
          </a:ln>
          <a:effectLst>
            <a:outerShdw blurRad="50800" dist="38100" dir="2700000" algn="tl" rotWithShape="0">
              <a:prstClr val="black">
                <a:alpha val="40000"/>
              </a:prstClr>
            </a:outerShdw>
          </a:effectLst>
          <a:scene3d>
            <a:camera prst="orthographicFront"/>
            <a:lightRig rig="threePt" dir="t"/>
          </a:scene3d>
          <a:sp3d>
            <a:bevelT/>
          </a:sp3d>
        </p:spPr>
        <p:txBody>
          <a:bodyPr wrap="square" anchor="ctr">
            <a:spAutoFit/>
          </a:bodyPr>
          <a:lstStyle/>
          <a:p>
            <a:pPr>
              <a:tabLst>
                <a:tab pos="180975" algn="l"/>
                <a:tab pos="361950" algn="l"/>
                <a:tab pos="534988" algn="l"/>
                <a:tab pos="715963" algn="l"/>
                <a:tab pos="896938" algn="l"/>
                <a:tab pos="1077913" algn="l"/>
                <a:tab pos="1258888" algn="l"/>
              </a:tabLst>
            </a:pPr>
            <a:r>
              <a:rPr lang="en-GB" sz="5400" dirty="0" smtClean="0">
                <a:solidFill>
                  <a:srgbClr val="FF0000"/>
                </a:solidFill>
                <a:latin typeface="Arial Narrow" pitchFamily="34" charset="0"/>
                <a:sym typeface="Wingdings"/>
              </a:rPr>
              <a:t></a:t>
            </a:r>
            <a:endParaRPr lang="en-GB" sz="5400" dirty="0" smtClean="0">
              <a:solidFill>
                <a:srgbClr val="FF0000"/>
              </a:solidFill>
              <a:latin typeface="Arial Narrow" pitchFamily="34" charset="0"/>
            </a:endParaRPr>
          </a:p>
        </p:txBody>
      </p:sp>
      <p:sp>
        <p:nvSpPr>
          <p:cNvPr id="13" name="Rectangle 12"/>
          <p:cNvSpPr>
            <a:spLocks noChangeArrowheads="1"/>
          </p:cNvSpPr>
          <p:nvPr/>
        </p:nvSpPr>
        <p:spPr bwMode="auto">
          <a:xfrm>
            <a:off x="7602036" y="2467512"/>
            <a:ext cx="714380" cy="923330"/>
          </a:xfrm>
          <a:prstGeom prst="rect">
            <a:avLst/>
          </a:prstGeom>
          <a:noFill/>
          <a:ln w="9525">
            <a:noFill/>
            <a:miter lim="800000"/>
            <a:headEnd/>
            <a:tailEnd/>
          </a:ln>
          <a:effectLst>
            <a:outerShdw blurRad="50800" dist="38100" dir="2700000" algn="tl" rotWithShape="0">
              <a:prstClr val="black">
                <a:alpha val="40000"/>
              </a:prstClr>
            </a:outerShdw>
          </a:effectLst>
          <a:scene3d>
            <a:camera prst="orthographicFront"/>
            <a:lightRig rig="threePt" dir="t"/>
          </a:scene3d>
          <a:sp3d>
            <a:bevelT/>
          </a:sp3d>
        </p:spPr>
        <p:txBody>
          <a:bodyPr wrap="square" anchor="ctr">
            <a:spAutoFit/>
          </a:bodyPr>
          <a:lstStyle/>
          <a:p>
            <a:pPr>
              <a:tabLst>
                <a:tab pos="180975" algn="l"/>
                <a:tab pos="361950" algn="l"/>
                <a:tab pos="534988" algn="l"/>
                <a:tab pos="715963" algn="l"/>
                <a:tab pos="896938" algn="l"/>
                <a:tab pos="1077913" algn="l"/>
                <a:tab pos="1258888" algn="l"/>
              </a:tabLst>
            </a:pPr>
            <a:r>
              <a:rPr lang="en-GB" sz="5400" dirty="0" smtClean="0">
                <a:solidFill>
                  <a:srgbClr val="92D050"/>
                </a:solidFill>
                <a:latin typeface="Arial Narrow" pitchFamily="34" charset="0"/>
                <a:sym typeface="Wingdings"/>
              </a:rPr>
              <a:t></a:t>
            </a:r>
            <a:endParaRPr lang="en-GB" sz="5400" dirty="0" smtClean="0">
              <a:solidFill>
                <a:srgbClr val="92D050"/>
              </a:solidFill>
              <a:latin typeface="Arial Narrow" pitchFamily="34" charset="0"/>
            </a:endParaRPr>
          </a:p>
        </p:txBody>
      </p:sp>
    </p:spTree>
    <p:extLst>
      <p:ext uri="{BB962C8B-B14F-4D97-AF65-F5344CB8AC3E}">
        <p14:creationId xmlns:p14="http://schemas.microsoft.com/office/powerpoint/2010/main" val="321551410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animEffect transition="in" filter="fade">
                                      <p:cBhvr>
                                        <p:cTn id="7" dur="500"/>
                                        <p:tgtEl>
                                          <p:spTgt spid="28">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8">
                                            <p:txEl>
                                              <p:pRg st="2" end="2"/>
                                            </p:txEl>
                                          </p:spTgt>
                                        </p:tgtEl>
                                        <p:attrNameLst>
                                          <p:attrName>style.visibility</p:attrName>
                                        </p:attrNameLst>
                                      </p:cBhvr>
                                      <p:to>
                                        <p:strVal val="visible"/>
                                      </p:to>
                                    </p:set>
                                    <p:animEffect transition="in" filter="fade">
                                      <p:cBhvr>
                                        <p:cTn id="19" dur="500"/>
                                        <p:tgtEl>
                                          <p:spTgt spid="28">
                                            <p:txEl>
                                              <p:pRg st="2" end="2"/>
                                            </p:txEl>
                                          </p:spTgt>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8">
                                            <p:txEl>
                                              <p:pRg st="4" end="4"/>
                                            </p:txEl>
                                          </p:spTgt>
                                        </p:tgtEl>
                                        <p:attrNameLst>
                                          <p:attrName>style.visibility</p:attrName>
                                        </p:attrNameLst>
                                      </p:cBhvr>
                                      <p:to>
                                        <p:strVal val="visible"/>
                                      </p:to>
                                    </p:set>
                                    <p:animEffect transition="in" filter="fade">
                                      <p:cBhvr>
                                        <p:cTn id="37" dur="500"/>
                                        <p:tgtEl>
                                          <p:spTgt spid="28">
                                            <p:txEl>
                                              <p:pRg st="4" end="4"/>
                                            </p:txEl>
                                          </p:spTgt>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7" grpId="0"/>
      <p:bldP spid="9"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fallingpixel.com/products/6258/mains/thumbnail01.JP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283968" y="552636"/>
            <a:ext cx="3952876" cy="3952876"/>
          </a:xfrm>
          <a:prstGeom prst="rect">
            <a:avLst/>
          </a:prstGeom>
          <a:noFill/>
        </p:spPr>
      </p:pic>
      <p:sp>
        <p:nvSpPr>
          <p:cNvPr id="5" name="Rectangle 2"/>
          <p:cNvSpPr txBox="1">
            <a:spLocks/>
          </p:cNvSpPr>
          <p:nvPr/>
        </p:nvSpPr>
        <p:spPr>
          <a:xfrm>
            <a:off x="3059832" y="51470"/>
            <a:ext cx="6048672"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x-none" sz="2800" cap="small" dirty="0" smtClean="0">
                <a:solidFill>
                  <a:schemeClr val="tx1">
                    <a:lumMod val="85000"/>
                    <a:lumOff val="15000"/>
                  </a:schemeClr>
                </a:solidFill>
                <a:latin typeface="Calibri" pitchFamily="34" charset="0"/>
              </a:rPr>
              <a:t>: </a:t>
            </a:r>
            <a:r>
              <a:rPr lang="en-US" altLang="x-none" sz="2400" cap="small" dirty="0" smtClean="0">
                <a:solidFill>
                  <a:schemeClr val="tx1">
                    <a:lumMod val="85000"/>
                    <a:lumOff val="15000"/>
                  </a:schemeClr>
                </a:solidFill>
                <a:latin typeface="Calibri" pitchFamily="34" charset="0"/>
              </a:rPr>
              <a:t>Garbage Collection</a:t>
            </a:r>
            <a:endParaRPr lang="en-US" sz="2800" cap="small" dirty="0">
              <a:solidFill>
                <a:schemeClr val="tx1">
                  <a:lumMod val="85000"/>
                  <a:lumOff val="15000"/>
                </a:schemeClr>
              </a:solidFill>
              <a:latin typeface="Calibri" pitchFamily="34" charset="0"/>
            </a:endParaRPr>
          </a:p>
        </p:txBody>
      </p:sp>
      <p:sp>
        <p:nvSpPr>
          <p:cNvPr id="6" name="TextBox 5"/>
          <p:cNvSpPr txBox="1"/>
          <p:nvPr/>
        </p:nvSpPr>
        <p:spPr>
          <a:xfrm>
            <a:off x="169776" y="555526"/>
            <a:ext cx="4114192" cy="4524315"/>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Garbage collection (GC) is a form of automatic memory management. The GC automatically deletes objects and reclaims memory from </a:t>
            </a:r>
            <a:r>
              <a:rPr lang="en-GB" sz="2000" dirty="0" smtClean="0">
                <a:solidFill>
                  <a:schemeClr val="tx1">
                    <a:lumMod val="85000"/>
                    <a:lumOff val="15000"/>
                  </a:schemeClr>
                </a:solidFill>
                <a:latin typeface="Calibri" pitchFamily="34" charset="0"/>
              </a:rPr>
              <a:t>‘</a:t>
            </a:r>
            <a:r>
              <a:rPr lang="en-GB" sz="2000" dirty="0">
                <a:solidFill>
                  <a:schemeClr val="tx1">
                    <a:lumMod val="85000"/>
                    <a:lumOff val="15000"/>
                  </a:schemeClr>
                </a:solidFill>
                <a:latin typeface="Calibri" pitchFamily="34" charset="0"/>
              </a:rPr>
              <a:t>discarded’ </a:t>
            </a:r>
            <a:r>
              <a:rPr lang="en-GB" sz="2000" dirty="0" smtClean="0">
                <a:solidFill>
                  <a:schemeClr val="tx1">
                    <a:lumMod val="85000"/>
                    <a:lumOff val="15000"/>
                  </a:schemeClr>
                </a:solidFill>
                <a:latin typeface="Calibri" pitchFamily="34" charset="0"/>
              </a:rPr>
              <a:t>objects.</a:t>
            </a:r>
            <a:endParaRPr lang="en-GB" sz="2000" dirty="0">
              <a:solidFill>
                <a:schemeClr val="tx1">
                  <a:lumMod val="85000"/>
                  <a:lumOff val="15000"/>
                </a:schemeClr>
              </a:solidFill>
              <a:latin typeface="Calibri" pitchFamily="34" charset="0"/>
            </a:endParaRPr>
          </a:p>
          <a:p>
            <a:endParaRPr lang="en-GB" sz="1000" dirty="0" smtClean="0">
              <a:solidFill>
                <a:schemeClr val="tx1">
                  <a:lumMod val="85000"/>
                  <a:lumOff val="15000"/>
                </a:schemeClr>
              </a:solidFill>
              <a:latin typeface="Calibri" pitchFamily="34" charset="0"/>
            </a:endParaRPr>
          </a:p>
          <a:p>
            <a:r>
              <a:rPr lang="en-GB" sz="2000" dirty="0" smtClean="0">
                <a:solidFill>
                  <a:schemeClr val="tx1">
                    <a:lumMod val="85000"/>
                    <a:lumOff val="15000"/>
                  </a:schemeClr>
                </a:solidFill>
                <a:latin typeface="Calibri" pitchFamily="34" charset="0"/>
              </a:rPr>
              <a:t>GC </a:t>
            </a:r>
            <a:r>
              <a:rPr lang="en-GB" sz="2000" dirty="0">
                <a:solidFill>
                  <a:schemeClr val="tx1">
                    <a:lumMod val="85000"/>
                    <a:lumOff val="15000"/>
                  </a:schemeClr>
                </a:solidFill>
                <a:latin typeface="Calibri" pitchFamily="34" charset="0"/>
              </a:rPr>
              <a:t>makes manual memory de-allocation unnecessary, </a:t>
            </a:r>
            <a:r>
              <a:rPr lang="en-GB" sz="2000" dirty="0" smtClean="0">
                <a:solidFill>
                  <a:schemeClr val="tx1">
                    <a:lumMod val="85000"/>
                    <a:lumOff val="15000"/>
                  </a:schemeClr>
                </a:solidFill>
                <a:latin typeface="Calibri" pitchFamily="34" charset="0"/>
              </a:rPr>
              <a:t>freeing </a:t>
            </a:r>
            <a:r>
              <a:rPr lang="en-GB" sz="2000" dirty="0">
                <a:solidFill>
                  <a:schemeClr val="tx1">
                    <a:lumMod val="85000"/>
                    <a:lumOff val="15000"/>
                  </a:schemeClr>
                </a:solidFill>
                <a:latin typeface="Calibri" pitchFamily="34" charset="0"/>
              </a:rPr>
              <a:t>the programmer </a:t>
            </a:r>
            <a:r>
              <a:rPr lang="en-GB" sz="2000" dirty="0" smtClean="0">
                <a:solidFill>
                  <a:schemeClr val="tx1">
                    <a:lumMod val="85000"/>
                    <a:lumOff val="15000"/>
                  </a:schemeClr>
                </a:solidFill>
                <a:latin typeface="Calibri" pitchFamily="34" charset="0"/>
              </a:rPr>
              <a:t>from having </a:t>
            </a:r>
            <a:r>
              <a:rPr lang="en-GB" sz="2000" dirty="0">
                <a:solidFill>
                  <a:schemeClr val="tx1">
                    <a:lumMod val="85000"/>
                    <a:lumOff val="15000"/>
                  </a:schemeClr>
                </a:solidFill>
                <a:latin typeface="Calibri" pitchFamily="34" charset="0"/>
              </a:rPr>
              <a:t>to </a:t>
            </a:r>
            <a:r>
              <a:rPr lang="en-GB" sz="2000" dirty="0" smtClean="0">
                <a:solidFill>
                  <a:schemeClr val="tx1">
                    <a:lumMod val="85000"/>
                    <a:lumOff val="15000"/>
                  </a:schemeClr>
                </a:solidFill>
                <a:latin typeface="Calibri" pitchFamily="34" charset="0"/>
              </a:rPr>
              <a:t>release objects </a:t>
            </a:r>
            <a:r>
              <a:rPr lang="en-GB" sz="2000" dirty="0">
                <a:solidFill>
                  <a:schemeClr val="tx1">
                    <a:lumMod val="85000"/>
                    <a:lumOff val="15000"/>
                  </a:schemeClr>
                </a:solidFill>
                <a:latin typeface="Calibri" pitchFamily="34" charset="0"/>
              </a:rPr>
              <a:t>(which </a:t>
            </a:r>
            <a:r>
              <a:rPr lang="en-GB" sz="2000" dirty="0" smtClean="0">
                <a:solidFill>
                  <a:schemeClr val="tx1">
                    <a:lumMod val="85000"/>
                    <a:lumOff val="15000"/>
                  </a:schemeClr>
                </a:solidFill>
                <a:latin typeface="Calibri" pitchFamily="34" charset="0"/>
              </a:rPr>
              <a:t>can be an </a:t>
            </a:r>
            <a:r>
              <a:rPr lang="en-GB" sz="2000" dirty="0">
                <a:solidFill>
                  <a:schemeClr val="tx1">
                    <a:lumMod val="85000"/>
                    <a:lumOff val="15000"/>
                  </a:schemeClr>
                </a:solidFill>
                <a:latin typeface="Calibri" pitchFamily="34" charset="0"/>
              </a:rPr>
              <a:t>error prone </a:t>
            </a:r>
            <a:r>
              <a:rPr lang="en-GB" sz="2000" dirty="0" smtClean="0">
                <a:solidFill>
                  <a:schemeClr val="tx1">
                    <a:lumMod val="85000"/>
                    <a:lumOff val="15000"/>
                  </a:schemeClr>
                </a:solidFill>
                <a:latin typeface="Calibri" pitchFamily="34" charset="0"/>
              </a:rPr>
              <a:t>process).</a:t>
            </a:r>
            <a:endParaRPr lang="en-GB" sz="2000" dirty="0">
              <a:solidFill>
                <a:schemeClr val="tx1">
                  <a:lumMod val="85000"/>
                  <a:lumOff val="15000"/>
                </a:schemeClr>
              </a:solidFill>
              <a:latin typeface="Calibri" pitchFamily="34" charset="0"/>
            </a:endParaRPr>
          </a:p>
          <a:p>
            <a:endParaRPr lang="en-GB" sz="1000" dirty="0" smtClean="0">
              <a:solidFill>
                <a:schemeClr val="tx1">
                  <a:lumMod val="85000"/>
                  <a:lumOff val="15000"/>
                </a:schemeClr>
              </a:solidFill>
              <a:latin typeface="Calibri" pitchFamily="34" charset="0"/>
            </a:endParaRPr>
          </a:p>
          <a:p>
            <a:r>
              <a:rPr lang="en-GB" sz="2000" dirty="0" smtClean="0">
                <a:solidFill>
                  <a:schemeClr val="tx1">
                    <a:lumMod val="85000"/>
                    <a:lumOff val="15000"/>
                  </a:schemeClr>
                </a:solidFill>
                <a:latin typeface="Calibri" pitchFamily="34" charset="0"/>
              </a:rPr>
              <a:t>However</a:t>
            </a:r>
            <a:r>
              <a:rPr lang="en-GB" sz="2000" dirty="0">
                <a:solidFill>
                  <a:schemeClr val="tx1">
                    <a:lumMod val="85000"/>
                    <a:lumOff val="15000"/>
                  </a:schemeClr>
                </a:solidFill>
                <a:latin typeface="Calibri" pitchFamily="34" charset="0"/>
              </a:rPr>
              <a:t>, garbage collection can have performance implications that are difficult to manage. </a:t>
            </a:r>
          </a:p>
        </p:txBody>
      </p:sp>
    </p:spTree>
    <p:extLst>
      <p:ext uri="{BB962C8B-B14F-4D97-AF65-F5344CB8AC3E}">
        <p14:creationId xmlns:p14="http://schemas.microsoft.com/office/powerpoint/2010/main" val="409040104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p:cNvSpPr>
          <p:nvPr/>
        </p:nvSpPr>
        <p:spPr>
          <a:xfrm>
            <a:off x="3059832" y="51470"/>
            <a:ext cx="6048672"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x-none" sz="2800" cap="small" dirty="0" smtClean="0">
                <a:solidFill>
                  <a:schemeClr val="tx1">
                    <a:lumMod val="85000"/>
                    <a:lumOff val="15000"/>
                  </a:schemeClr>
                </a:solidFill>
                <a:latin typeface="Calibri" pitchFamily="34" charset="0"/>
              </a:rPr>
              <a:t>: </a:t>
            </a:r>
            <a:r>
              <a:rPr lang="en-US" altLang="x-none" sz="2400" cap="small" dirty="0" smtClean="0">
                <a:solidFill>
                  <a:schemeClr val="tx1">
                    <a:lumMod val="85000"/>
                    <a:lumOff val="15000"/>
                  </a:schemeClr>
                </a:solidFill>
                <a:latin typeface="Calibri" pitchFamily="34" charset="0"/>
              </a:rPr>
              <a:t>Garbage Collection</a:t>
            </a:r>
            <a:endParaRPr lang="en-US" sz="2800" cap="small" dirty="0">
              <a:solidFill>
                <a:schemeClr val="tx1">
                  <a:lumMod val="85000"/>
                  <a:lumOff val="15000"/>
                </a:schemeClr>
              </a:solidFill>
              <a:latin typeface="Calibri" pitchFamily="34" charset="0"/>
            </a:endParaRPr>
          </a:p>
        </p:txBody>
      </p:sp>
      <p:sp>
        <p:nvSpPr>
          <p:cNvPr id="6" name="TextBox 5"/>
          <p:cNvSpPr txBox="1"/>
          <p:nvPr/>
        </p:nvSpPr>
        <p:spPr>
          <a:xfrm>
            <a:off x="169776" y="555526"/>
            <a:ext cx="4186200" cy="4170372"/>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For game developers the key questions to ask are</a:t>
            </a:r>
            <a:r>
              <a:rPr lang="en-GB" sz="2000" dirty="0" smtClean="0">
                <a:solidFill>
                  <a:schemeClr val="tx1">
                    <a:lumMod val="85000"/>
                    <a:lumOff val="15000"/>
                  </a:schemeClr>
                </a:solidFill>
                <a:latin typeface="Calibri" pitchFamily="34" charset="0"/>
              </a:rPr>
              <a:t>:</a:t>
            </a:r>
          </a:p>
          <a:p>
            <a:endParaRPr lang="en-GB" sz="1000" dirty="0">
              <a:solidFill>
                <a:schemeClr val="tx1">
                  <a:lumMod val="85000"/>
                  <a:lumOff val="15000"/>
                </a:schemeClr>
              </a:solidFill>
              <a:latin typeface="Calibri" pitchFamily="34" charset="0"/>
            </a:endParaRPr>
          </a:p>
          <a:p>
            <a:pPr marL="342900" indent="-342900">
              <a:spcAft>
                <a:spcPts val="600"/>
              </a:spcAft>
              <a:buFont typeface="Arial" panose="020B0604020202020204" pitchFamily="34" charset="0"/>
              <a:buChar char="•"/>
            </a:pPr>
            <a:r>
              <a:rPr lang="en-GB" sz="2000" dirty="0">
                <a:solidFill>
                  <a:schemeClr val="tx1">
                    <a:lumMod val="85000"/>
                    <a:lumOff val="15000"/>
                  </a:schemeClr>
                </a:solidFill>
                <a:latin typeface="Calibri" pitchFamily="34" charset="0"/>
              </a:rPr>
              <a:t>How long does a GC take (in </a:t>
            </a:r>
            <a:r>
              <a:rPr lang="en-GB" sz="2000" dirty="0" err="1">
                <a:solidFill>
                  <a:schemeClr val="tx1">
                    <a:lumMod val="85000"/>
                    <a:lumOff val="15000"/>
                  </a:schemeClr>
                </a:solidFill>
                <a:latin typeface="Calibri" pitchFamily="34" charset="0"/>
              </a:rPr>
              <a:t>ms</a:t>
            </a:r>
            <a:r>
              <a:rPr lang="en-GB" sz="2000" dirty="0">
                <a:solidFill>
                  <a:schemeClr val="tx1">
                    <a:lumMod val="85000"/>
                    <a:lumOff val="15000"/>
                  </a:schemeClr>
                </a:solidFill>
                <a:latin typeface="Calibri" pitchFamily="34" charset="0"/>
              </a:rPr>
              <a:t>)</a:t>
            </a:r>
          </a:p>
          <a:p>
            <a:pPr marL="342900" indent="-342900">
              <a:buFont typeface="Arial" panose="020B0604020202020204" pitchFamily="34" charset="0"/>
              <a:buChar char="•"/>
            </a:pPr>
            <a:r>
              <a:rPr lang="en-GB" sz="2000" dirty="0">
                <a:solidFill>
                  <a:schemeClr val="tx1">
                    <a:lumMod val="85000"/>
                    <a:lumOff val="15000"/>
                  </a:schemeClr>
                </a:solidFill>
                <a:latin typeface="Calibri" pitchFamily="34" charset="0"/>
              </a:rPr>
              <a:t>When and how often does a GC occur</a:t>
            </a:r>
          </a:p>
          <a:p>
            <a:endParaRPr lang="en-GB" sz="1000" dirty="0">
              <a:solidFill>
                <a:schemeClr val="tx1">
                  <a:lumMod val="85000"/>
                  <a:lumOff val="15000"/>
                </a:schemeClr>
              </a:solidFill>
              <a:latin typeface="Calibri" pitchFamily="34" charset="0"/>
            </a:endParaRPr>
          </a:p>
          <a:p>
            <a:r>
              <a:rPr lang="en-GB" sz="2000" dirty="0">
                <a:solidFill>
                  <a:schemeClr val="tx1">
                    <a:lumMod val="85000"/>
                    <a:lumOff val="15000"/>
                  </a:schemeClr>
                </a:solidFill>
                <a:latin typeface="Calibri" pitchFamily="34" charset="0"/>
              </a:rPr>
              <a:t>An acceptable balance between ‘how long’ and ‘how often’ is desirable, e.g. a GC once every several second </a:t>
            </a:r>
            <a:r>
              <a:rPr lang="en-GB" sz="2000" dirty="0" smtClean="0">
                <a:solidFill>
                  <a:schemeClr val="tx1">
                    <a:lumMod val="85000"/>
                    <a:lumOff val="15000"/>
                  </a:schemeClr>
                </a:solidFill>
                <a:latin typeface="Calibri" pitchFamily="34" charset="0"/>
              </a:rPr>
              <a:t>might incur </a:t>
            </a:r>
            <a:r>
              <a:rPr lang="en-GB" sz="2000" dirty="0">
                <a:solidFill>
                  <a:schemeClr val="tx1">
                    <a:lumMod val="85000"/>
                    <a:lumOff val="15000"/>
                  </a:schemeClr>
                </a:solidFill>
                <a:latin typeface="Calibri" pitchFamily="34" charset="0"/>
              </a:rPr>
              <a:t>a high cost </a:t>
            </a:r>
            <a:r>
              <a:rPr lang="en-GB" sz="2000" dirty="0" smtClean="0">
                <a:solidFill>
                  <a:schemeClr val="tx1">
                    <a:lumMod val="85000"/>
                    <a:lumOff val="15000"/>
                  </a:schemeClr>
                </a:solidFill>
                <a:latin typeface="Calibri" pitchFamily="34" charset="0"/>
              </a:rPr>
              <a:t>that introduces </a:t>
            </a:r>
            <a:r>
              <a:rPr lang="en-GB" sz="2000" dirty="0">
                <a:solidFill>
                  <a:schemeClr val="tx1">
                    <a:lumMod val="85000"/>
                    <a:lumOff val="15000"/>
                  </a:schemeClr>
                </a:solidFill>
                <a:latin typeface="Calibri" pitchFamily="34" charset="0"/>
              </a:rPr>
              <a:t>a perceivable skip in the frame rate. </a:t>
            </a:r>
            <a:r>
              <a:rPr lang="en-GB" sz="2000" dirty="0" smtClean="0">
                <a:solidFill>
                  <a:schemeClr val="tx1">
                    <a:lumMod val="85000"/>
                    <a:lumOff val="15000"/>
                  </a:schemeClr>
                </a:solidFill>
                <a:latin typeface="Calibri" pitchFamily="34" charset="0"/>
              </a:rPr>
              <a:t>Lots </a:t>
            </a:r>
            <a:r>
              <a:rPr lang="en-GB" sz="2000" dirty="0">
                <a:solidFill>
                  <a:schemeClr val="tx1">
                    <a:lumMod val="85000"/>
                    <a:lumOff val="15000"/>
                  </a:schemeClr>
                </a:solidFill>
                <a:latin typeface="Calibri" pitchFamily="34" charset="0"/>
              </a:rPr>
              <a:t>of GCs / second will </a:t>
            </a:r>
            <a:r>
              <a:rPr lang="en-GB" sz="2000" dirty="0" smtClean="0">
                <a:solidFill>
                  <a:schemeClr val="tx1">
                    <a:lumMod val="85000"/>
                    <a:lumOff val="15000"/>
                  </a:schemeClr>
                </a:solidFill>
                <a:latin typeface="Calibri" pitchFamily="34" charset="0"/>
              </a:rPr>
              <a:t>likely introduce a high </a:t>
            </a:r>
            <a:r>
              <a:rPr lang="en-GB" sz="2000" dirty="0">
                <a:solidFill>
                  <a:schemeClr val="tx1">
                    <a:lumMod val="85000"/>
                    <a:lumOff val="15000"/>
                  </a:schemeClr>
                </a:solidFill>
                <a:latin typeface="Calibri" pitchFamily="34" charset="0"/>
              </a:rPr>
              <a:t>(and unnecessary overhead).</a:t>
            </a:r>
          </a:p>
        </p:txBody>
      </p:sp>
      <p:pic>
        <p:nvPicPr>
          <p:cNvPr id="9" name="Picture 8"/>
          <p:cNvPicPr>
            <a:picLocks noChangeAspect="1"/>
          </p:cNvPicPr>
          <p:nvPr/>
        </p:nvPicPr>
        <p:blipFill>
          <a:blip r:embed="rId2"/>
          <a:stretch>
            <a:fillRect/>
          </a:stretch>
        </p:blipFill>
        <p:spPr>
          <a:xfrm>
            <a:off x="4716016" y="727626"/>
            <a:ext cx="3467230" cy="3826172"/>
          </a:xfrm>
          <a:prstGeom prst="rect">
            <a:avLst/>
          </a:prstGeom>
        </p:spPr>
      </p:pic>
    </p:spTree>
    <p:extLst>
      <p:ext uri="{BB962C8B-B14F-4D97-AF65-F5344CB8AC3E}">
        <p14:creationId xmlns:p14="http://schemas.microsoft.com/office/powerpoint/2010/main" val="98991763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p:cNvSpPr>
          <p:nvPr/>
        </p:nvSpPr>
        <p:spPr>
          <a:xfrm>
            <a:off x="3059832" y="51470"/>
            <a:ext cx="6048672"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x-none" sz="2800" cap="small" dirty="0" smtClean="0">
                <a:solidFill>
                  <a:schemeClr val="tx1">
                    <a:lumMod val="85000"/>
                    <a:lumOff val="15000"/>
                  </a:schemeClr>
                </a:solidFill>
                <a:latin typeface="Calibri" pitchFamily="34" charset="0"/>
              </a:rPr>
              <a:t>: </a:t>
            </a:r>
            <a:r>
              <a:rPr lang="en-US" altLang="x-none" sz="2400" cap="small" dirty="0" smtClean="0">
                <a:solidFill>
                  <a:schemeClr val="tx1">
                    <a:lumMod val="85000"/>
                    <a:lumOff val="15000"/>
                  </a:schemeClr>
                </a:solidFill>
                <a:latin typeface="Calibri" pitchFamily="34" charset="0"/>
              </a:rPr>
              <a:t>General Advice</a:t>
            </a:r>
            <a:endParaRPr lang="en-US" sz="2800" cap="small" dirty="0">
              <a:solidFill>
                <a:schemeClr val="tx1">
                  <a:lumMod val="85000"/>
                  <a:lumOff val="15000"/>
                </a:schemeClr>
              </a:solidFill>
              <a:latin typeface="Calibri" pitchFamily="34" charset="0"/>
            </a:endParaRPr>
          </a:p>
        </p:txBody>
      </p:sp>
      <p:pic>
        <p:nvPicPr>
          <p:cNvPr id="5" name="Picture 4"/>
          <p:cNvPicPr>
            <a:picLocks noChangeAspect="1"/>
          </p:cNvPicPr>
          <p:nvPr/>
        </p:nvPicPr>
        <p:blipFill>
          <a:blip r:embed="rId2"/>
          <a:stretch>
            <a:fillRect/>
          </a:stretch>
        </p:blipFill>
        <p:spPr>
          <a:xfrm>
            <a:off x="179511" y="1203597"/>
            <a:ext cx="4559953" cy="3939903"/>
          </a:xfrm>
          <a:prstGeom prst="rect">
            <a:avLst/>
          </a:prstGeom>
        </p:spPr>
      </p:pic>
      <p:sp>
        <p:nvSpPr>
          <p:cNvPr id="4" name="TextBox 3"/>
          <p:cNvSpPr txBox="1"/>
          <p:nvPr/>
        </p:nvSpPr>
        <p:spPr>
          <a:xfrm>
            <a:off x="4860032" y="771550"/>
            <a:ext cx="3934680" cy="3170099"/>
          </a:xfrm>
          <a:prstGeom prst="rect">
            <a:avLst/>
          </a:prstGeom>
          <a:noFill/>
        </p:spPr>
        <p:txBody>
          <a:bodyPr wrap="square" rtlCol="0">
            <a:spAutoFit/>
          </a:bodyPr>
          <a:lstStyle/>
          <a:p>
            <a:r>
              <a:rPr lang="en-GB" sz="2000" dirty="0" smtClean="0">
                <a:solidFill>
                  <a:schemeClr val="tx1">
                    <a:lumMod val="85000"/>
                    <a:lumOff val="15000"/>
                  </a:schemeClr>
                </a:solidFill>
                <a:latin typeface="Calibri" pitchFamily="34" charset="0"/>
              </a:rPr>
              <a:t>Avoid </a:t>
            </a:r>
            <a:r>
              <a:rPr lang="en-GB" sz="2000" dirty="0">
                <a:solidFill>
                  <a:schemeClr val="tx1">
                    <a:lumMod val="85000"/>
                    <a:lumOff val="15000"/>
                  </a:schemeClr>
                </a:solidFill>
                <a:latin typeface="Calibri" pitchFamily="34" charset="0"/>
              </a:rPr>
              <a:t>creating </a:t>
            </a:r>
            <a:r>
              <a:rPr lang="en-GB" sz="2000" dirty="0" smtClean="0">
                <a:solidFill>
                  <a:schemeClr val="tx1">
                    <a:lumMod val="85000"/>
                    <a:lumOff val="15000"/>
                  </a:schemeClr>
                </a:solidFill>
                <a:latin typeface="Calibri" pitchFamily="34" charset="0"/>
              </a:rPr>
              <a:t>new objects and reuse existing objects where possible:</a:t>
            </a:r>
          </a:p>
          <a:p>
            <a:endParaRPr lang="en-GB" sz="1000" dirty="0">
              <a:solidFill>
                <a:schemeClr val="tx1">
                  <a:lumMod val="85000"/>
                  <a:lumOff val="15000"/>
                </a:schemeClr>
              </a:solidFill>
              <a:latin typeface="Calibri" pitchFamily="34" charset="0"/>
            </a:endParaRPr>
          </a:p>
          <a:p>
            <a:pPr marL="342900" indent="-342900">
              <a:spcAft>
                <a:spcPts val="600"/>
              </a:spcAft>
              <a:buFont typeface="Arial" panose="020B0604020202020204" pitchFamily="34" charset="0"/>
              <a:buChar char="•"/>
            </a:pPr>
            <a:r>
              <a:rPr lang="en-GB" sz="2000" dirty="0" smtClean="0">
                <a:solidFill>
                  <a:schemeClr val="tx1">
                    <a:lumMod val="85000"/>
                    <a:lumOff val="15000"/>
                  </a:schemeClr>
                </a:solidFill>
                <a:latin typeface="Calibri" pitchFamily="34" charset="0"/>
              </a:rPr>
              <a:t>Use an object pool to provide a collection to reusable objects.</a:t>
            </a:r>
          </a:p>
          <a:p>
            <a:pPr marL="342900" indent="-342900">
              <a:spcAft>
                <a:spcPts val="600"/>
              </a:spcAft>
              <a:buFont typeface="Arial" panose="020B0604020202020204" pitchFamily="34" charset="0"/>
              <a:buChar char="•"/>
            </a:pPr>
            <a:r>
              <a:rPr lang="en-GB" sz="2000" dirty="0" smtClean="0">
                <a:solidFill>
                  <a:schemeClr val="tx1">
                    <a:lumMod val="85000"/>
                    <a:lumOff val="15000"/>
                  </a:schemeClr>
                </a:solidFill>
                <a:latin typeface="Calibri" pitchFamily="34" charset="0"/>
              </a:rPr>
              <a:t>Recycle and reuse objects instead of creating a new one.</a:t>
            </a:r>
            <a:endParaRPr lang="en-GB" sz="2000" dirty="0">
              <a:solidFill>
                <a:schemeClr val="tx1">
                  <a:lumMod val="85000"/>
                  <a:lumOff val="15000"/>
                </a:schemeClr>
              </a:solidFill>
              <a:latin typeface="Calibri" pitchFamily="34" charset="0"/>
            </a:endParaRPr>
          </a:p>
          <a:p>
            <a:pPr marL="342900" indent="-342900">
              <a:spcAft>
                <a:spcPts val="600"/>
              </a:spcAft>
              <a:buFont typeface="Arial" panose="020B0604020202020204" pitchFamily="34" charset="0"/>
              <a:buChar char="•"/>
            </a:pPr>
            <a:r>
              <a:rPr lang="en-GB" sz="2000" dirty="0" smtClean="0">
                <a:solidFill>
                  <a:schemeClr val="tx1">
                    <a:lumMod val="85000"/>
                    <a:lumOff val="15000"/>
                  </a:schemeClr>
                </a:solidFill>
                <a:latin typeface="Calibri" pitchFamily="34" charset="0"/>
              </a:rPr>
              <a:t>Use lazy initialisation to defer object creation until it is needed.</a:t>
            </a:r>
          </a:p>
        </p:txBody>
      </p:sp>
    </p:spTree>
    <p:extLst>
      <p:ext uri="{BB962C8B-B14F-4D97-AF65-F5344CB8AC3E}">
        <p14:creationId xmlns:p14="http://schemas.microsoft.com/office/powerpoint/2010/main" val="133728818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500"/>
                                        <p:tgtEl>
                                          <p:spTgt spid="4">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Effect transition="in" filter="fade">
                                      <p:cBhvr>
                                        <p:cTn id="26"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32" y="-1"/>
            <a:ext cx="9174431" cy="51407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p:cNvSpPr txBox="1">
            <a:spLocks/>
          </p:cNvSpPr>
          <p:nvPr/>
        </p:nvSpPr>
        <p:spPr>
          <a:xfrm>
            <a:off x="5292080" y="1563638"/>
            <a:ext cx="4070924" cy="857250"/>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ctr">
              <a:buFont typeface="Georgia" pitchFamily="18" charset="0"/>
              <a:buNone/>
            </a:pPr>
            <a:r>
              <a:rPr lang="en-GB" dirty="0" smtClean="0">
                <a:solidFill>
                  <a:schemeClr val="tx1"/>
                </a:solidFill>
                <a:effectLst/>
                <a:latin typeface="Calibri" pitchFamily="34" charset="0"/>
              </a:rPr>
              <a:t>Calling Methods</a:t>
            </a:r>
            <a:endParaRPr lang="en-GB" dirty="0">
              <a:solidFill>
                <a:schemeClr val="tx1"/>
              </a:solidFill>
              <a:effectLst/>
              <a:latin typeface="Calibri" pitchFamily="34" charset="0"/>
            </a:endParaRPr>
          </a:p>
        </p:txBody>
      </p:sp>
      <p:pic>
        <p:nvPicPr>
          <p:cNvPr id="8" name="Picture 7"/>
          <p:cNvPicPr>
            <a:picLocks noChangeAspect="1"/>
          </p:cNvPicPr>
          <p:nvPr/>
        </p:nvPicPr>
        <p:blipFill>
          <a:blip r:embed="rId2"/>
          <a:stretch>
            <a:fillRect/>
          </a:stretch>
        </p:blipFill>
        <p:spPr>
          <a:xfrm>
            <a:off x="611560" y="771550"/>
            <a:ext cx="5086888" cy="3879600"/>
          </a:xfrm>
          <a:prstGeom prst="rect">
            <a:avLst/>
          </a:prstGeom>
        </p:spPr>
      </p:pic>
    </p:spTree>
    <p:extLst>
      <p:ext uri="{BB962C8B-B14F-4D97-AF65-F5344CB8AC3E}">
        <p14:creationId xmlns:p14="http://schemas.microsoft.com/office/powerpoint/2010/main" val="499988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9"/>
          <p:cNvSpPr txBox="1">
            <a:spLocks noChangeArrowheads="1"/>
          </p:cNvSpPr>
          <p:nvPr/>
        </p:nvSpPr>
        <p:spPr bwMode="auto">
          <a:xfrm>
            <a:off x="4005657" y="4301683"/>
            <a:ext cx="3230639" cy="646331"/>
          </a:xfrm>
          <a:prstGeom prst="rect">
            <a:avLst/>
          </a:prstGeom>
          <a:solidFill>
            <a:srgbClr val="CCFF99"/>
          </a:solidFill>
          <a:ln>
            <a:solidFill>
              <a:srgbClr val="CCFF99"/>
            </a:solidFill>
            <a:headEnd/>
            <a:tailEnd/>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spcBef>
                <a:spcPct val="50000"/>
              </a:spcBef>
            </a:pPr>
            <a:r>
              <a:rPr lang="en-GB" b="1" dirty="0" smtClean="0">
                <a:solidFill>
                  <a:schemeClr val="tx1"/>
                </a:solidFill>
                <a:latin typeface="Calibri" panose="020F0502020204030204" pitchFamily="34" charset="0"/>
              </a:rPr>
              <a:t>Aside: </a:t>
            </a:r>
            <a:r>
              <a:rPr lang="en-GB" dirty="0" smtClean="0">
                <a:solidFill>
                  <a:schemeClr val="tx1">
                    <a:lumMod val="95000"/>
                    <a:lumOff val="5000"/>
                  </a:schemeClr>
                </a:solidFill>
                <a:latin typeface="Calibri" panose="020F0502020204030204" pitchFamily="34" charset="0"/>
              </a:rPr>
              <a:t>Ideally just calculate it as n(n+1)/2, where n is the length</a:t>
            </a:r>
            <a:r>
              <a:rPr lang="en-GB" dirty="0">
                <a:solidFill>
                  <a:schemeClr val="tx1">
                    <a:lumMod val="95000"/>
                    <a:lumOff val="5000"/>
                  </a:schemeClr>
                </a:solidFill>
                <a:latin typeface="Calibri" panose="020F0502020204030204" pitchFamily="34" charset="0"/>
              </a:rPr>
              <a:t>.</a:t>
            </a:r>
            <a:endParaRPr lang="en-GB" dirty="0" smtClean="0">
              <a:solidFill>
                <a:schemeClr val="tx1">
                  <a:lumMod val="95000"/>
                  <a:lumOff val="5000"/>
                </a:schemeClr>
              </a:solidFill>
              <a:latin typeface="Calibri" panose="020F0502020204030204" pitchFamily="34" charset="0"/>
            </a:endParaRPr>
          </a:p>
        </p:txBody>
      </p:sp>
      <p:graphicFrame>
        <p:nvGraphicFramePr>
          <p:cNvPr id="14" name="Table 13"/>
          <p:cNvGraphicFramePr>
            <a:graphicFrameLocks noGrp="1"/>
          </p:cNvGraphicFramePr>
          <p:nvPr>
            <p:extLst>
              <p:ext uri="{D42A27DB-BD31-4B8C-83A1-F6EECF244321}">
                <p14:modId xmlns:p14="http://schemas.microsoft.com/office/powerpoint/2010/main" val="2777138719"/>
              </p:ext>
            </p:extLst>
          </p:nvPr>
        </p:nvGraphicFramePr>
        <p:xfrm>
          <a:off x="3518903" y="615183"/>
          <a:ext cx="5365830" cy="1538478"/>
        </p:xfrm>
        <a:graphic>
          <a:graphicData uri="http://schemas.openxmlformats.org/drawingml/2006/table">
            <a:tbl>
              <a:tblPr firstRow="1" firstCol="1" bandRow="1">
                <a:tableStyleId>{3B4B98B0-60AC-42C2-AFA5-B58CD77FA1E5}</a:tableStyleId>
              </a:tblPr>
              <a:tblGrid>
                <a:gridCol w="449610"/>
                <a:gridCol w="4916220"/>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t-BR" sz="1400" b="1" dirty="0" smtClean="0">
                          <a:solidFill>
                            <a:srgbClr val="0070C0"/>
                          </a:solidFill>
                          <a:effectLst/>
                          <a:latin typeface="Courier New" pitchFamily="49" charset="0"/>
                          <a:ea typeface="Calibri"/>
                          <a:cs typeface="Courier New" pitchFamily="49" charset="0"/>
                        </a:rPr>
                        <a:t>long </a:t>
                      </a:r>
                      <a:r>
                        <a:rPr lang="pt-BR" sz="1400" b="1" dirty="0" smtClean="0">
                          <a:solidFill>
                            <a:schemeClr val="tx1"/>
                          </a:solidFill>
                          <a:effectLst/>
                          <a:latin typeface="Courier New" pitchFamily="49" charset="0"/>
                          <a:ea typeface="Calibri"/>
                          <a:cs typeface="Courier New" pitchFamily="49" charset="0"/>
                        </a:rPr>
                        <a:t>getAccLength(</a:t>
                      </a:r>
                      <a:r>
                        <a:rPr lang="pt-BR" sz="1400" b="1" dirty="0" smtClean="0">
                          <a:solidFill>
                            <a:srgbClr val="0070C0"/>
                          </a:solidFill>
                          <a:effectLst/>
                          <a:latin typeface="Courier New" pitchFamily="49" charset="0"/>
                          <a:ea typeface="Calibri"/>
                          <a:cs typeface="Courier New" pitchFamily="49" charset="0"/>
                        </a:rPr>
                        <a:t>long </a:t>
                      </a:r>
                      <a:r>
                        <a:rPr lang="pt-BR" sz="1400" b="1" dirty="0" smtClean="0">
                          <a:solidFill>
                            <a:schemeClr val="tx1"/>
                          </a:solidFill>
                          <a:effectLst/>
                          <a:latin typeface="Courier New" pitchFamily="49" charset="0"/>
                          <a:ea typeface="Calibri"/>
                          <a:cs typeface="Courier New" pitchFamily="49" charset="0"/>
                        </a:rPr>
                        <a:t>stringObj)</a:t>
                      </a:r>
                      <a:r>
                        <a:rPr lang="pt-BR" sz="1400" b="1" baseline="0" dirty="0" smtClean="0">
                          <a:solidFill>
                            <a:schemeClr val="tx1"/>
                          </a:solidFill>
                          <a:effectLst/>
                          <a:latin typeface="Courier New" pitchFamily="49" charset="0"/>
                          <a:ea typeface="Calibri"/>
                          <a:cs typeface="Courier New" pitchFamily="49" charset="0"/>
                        </a:rPr>
                        <a:t> {</a:t>
                      </a:r>
                      <a:endParaRPr lang="pt-BR" sz="1400" b="1" dirty="0" smtClean="0">
                        <a:solidFill>
                          <a:schemeClr val="tx1"/>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pt-BR" sz="1400" b="1" dirty="0" smtClean="0">
                          <a:solidFill>
                            <a:srgbClr val="0070C0"/>
                          </a:solidFill>
                          <a:effectLst/>
                          <a:latin typeface="Courier New" pitchFamily="49" charset="0"/>
                          <a:ea typeface="Calibri"/>
                          <a:cs typeface="Courier New" pitchFamily="49" charset="0"/>
                        </a:rPr>
                        <a:t>   long </a:t>
                      </a:r>
                      <a:r>
                        <a:rPr lang="pt-BR" sz="1400" b="1" dirty="0" smtClean="0">
                          <a:solidFill>
                            <a:schemeClr val="tx1"/>
                          </a:solidFill>
                          <a:effectLst/>
                          <a:latin typeface="Courier New" pitchFamily="49" charset="0"/>
                          <a:ea typeface="Calibri"/>
                          <a:cs typeface="Courier New" pitchFamily="49" charset="0"/>
                        </a:rPr>
                        <a:t>len</a:t>
                      </a:r>
                      <a:r>
                        <a:rPr lang="pt-BR" sz="1400" b="1" baseline="0" dirty="0" smtClean="0">
                          <a:solidFill>
                            <a:schemeClr val="tx1"/>
                          </a:solidFill>
                          <a:effectLst/>
                          <a:latin typeface="Courier New" pitchFamily="49" charset="0"/>
                          <a:ea typeface="Calibri"/>
                          <a:cs typeface="Courier New" pitchFamily="49" charset="0"/>
                        </a:rPr>
                        <a:t> = 0;</a:t>
                      </a:r>
                      <a:endParaRPr lang="pt-BR" sz="1400" b="1" dirty="0" smtClean="0">
                        <a:solidFill>
                          <a:schemeClr val="tx1"/>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3</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pt-BR" sz="1400" b="1" dirty="0" smtClean="0">
                          <a:solidFill>
                            <a:srgbClr val="0070C0"/>
                          </a:solidFill>
                          <a:effectLst/>
                          <a:latin typeface="Courier New" pitchFamily="49" charset="0"/>
                          <a:ea typeface="Calibri"/>
                          <a:cs typeface="Courier New" pitchFamily="49" charset="0"/>
                        </a:rPr>
                        <a:t>   for </a:t>
                      </a:r>
                      <a:r>
                        <a:rPr lang="en-GB" sz="1400" b="1" dirty="0" smtClean="0">
                          <a:solidFill>
                            <a:schemeClr val="tx1"/>
                          </a:solidFill>
                          <a:effectLst/>
                          <a:latin typeface="Courier New" pitchFamily="49" charset="0"/>
                          <a:ea typeface="Calibri"/>
                          <a:cs typeface="Courier New" pitchFamily="49" charset="0"/>
                        </a:rPr>
                        <a:t>{</a:t>
                      </a:r>
                      <a:r>
                        <a:rPr lang="pt-BR" sz="1400" b="1" dirty="0" smtClean="0">
                          <a:solidFill>
                            <a:srgbClr val="0070C0"/>
                          </a:solidFill>
                          <a:effectLst/>
                          <a:latin typeface="Courier New" pitchFamily="49" charset="0"/>
                          <a:ea typeface="Calibri"/>
                          <a:cs typeface="Courier New" pitchFamily="49" charset="0"/>
                        </a:rPr>
                        <a:t>int </a:t>
                      </a:r>
                      <a:r>
                        <a:rPr lang="en-GB" sz="1400" b="1" dirty="0" err="1" smtClean="0">
                          <a:solidFill>
                            <a:schemeClr val="tx1"/>
                          </a:solidFill>
                          <a:effectLst/>
                          <a:latin typeface="Courier New" pitchFamily="49" charset="0"/>
                          <a:ea typeface="Calibri"/>
                          <a:cs typeface="Courier New" pitchFamily="49" charset="0"/>
                        </a:rPr>
                        <a:t>i</a:t>
                      </a:r>
                      <a:r>
                        <a:rPr lang="en-GB" sz="1400" b="1" dirty="0" smtClean="0">
                          <a:solidFill>
                            <a:schemeClr val="tx1"/>
                          </a:solidFill>
                          <a:effectLst/>
                          <a:latin typeface="Courier New" pitchFamily="49" charset="0"/>
                          <a:ea typeface="Calibri"/>
                          <a:cs typeface="Courier New" pitchFamily="49" charset="0"/>
                        </a:rPr>
                        <a:t> = 0;</a:t>
                      </a:r>
                      <a:r>
                        <a:rPr lang="en-GB" sz="1400" b="1" baseline="0" dirty="0" smtClean="0">
                          <a:solidFill>
                            <a:schemeClr val="tx1"/>
                          </a:solidFill>
                          <a:effectLst/>
                          <a:latin typeface="Courier New" pitchFamily="49" charset="0"/>
                          <a:ea typeface="Calibri"/>
                          <a:cs typeface="Courier New" pitchFamily="49" charset="0"/>
                        </a:rPr>
                        <a:t> </a:t>
                      </a:r>
                      <a:r>
                        <a:rPr lang="en-GB" sz="1400" b="1" dirty="0" err="1" smtClean="0">
                          <a:solidFill>
                            <a:schemeClr val="tx1"/>
                          </a:solidFill>
                          <a:effectLst/>
                          <a:latin typeface="Courier New" pitchFamily="49" charset="0"/>
                          <a:ea typeface="Calibri"/>
                          <a:cs typeface="Courier New" pitchFamily="49" charset="0"/>
                        </a:rPr>
                        <a:t>i</a:t>
                      </a:r>
                      <a:r>
                        <a:rPr lang="en-GB" sz="1400" b="1" dirty="0" smtClean="0">
                          <a:solidFill>
                            <a:schemeClr val="tx1"/>
                          </a:solidFill>
                          <a:effectLst/>
                          <a:latin typeface="Courier New" pitchFamily="49" charset="0"/>
                          <a:ea typeface="Calibri"/>
                          <a:cs typeface="Courier New" pitchFamily="49" charset="0"/>
                        </a:rPr>
                        <a:t>&lt;</a:t>
                      </a:r>
                      <a:r>
                        <a:rPr lang="en-GB" sz="1400" b="1" dirty="0" err="1" smtClean="0">
                          <a:solidFill>
                            <a:schemeClr val="tx1"/>
                          </a:solidFill>
                          <a:effectLst/>
                          <a:latin typeface="Courier New" pitchFamily="49" charset="0"/>
                          <a:ea typeface="Calibri"/>
                          <a:cs typeface="Courier New" pitchFamily="49" charset="0"/>
                        </a:rPr>
                        <a:t>stringObj.length</a:t>
                      </a:r>
                      <a:r>
                        <a:rPr lang="en-GB" sz="1400" b="1" dirty="0" smtClean="0">
                          <a:solidFill>
                            <a:schemeClr val="tx1"/>
                          </a:solidFill>
                          <a:effectLst/>
                          <a:latin typeface="Courier New" pitchFamily="49" charset="0"/>
                          <a:ea typeface="Calibri"/>
                          <a:cs typeface="Courier New" pitchFamily="49" charset="0"/>
                        </a:rPr>
                        <a:t>(); </a:t>
                      </a:r>
                      <a:r>
                        <a:rPr lang="en-GB" sz="1400" b="1" dirty="0" err="1" smtClean="0">
                          <a:solidFill>
                            <a:schemeClr val="tx1"/>
                          </a:solidFill>
                          <a:effectLst/>
                          <a:latin typeface="Courier New" pitchFamily="49" charset="0"/>
                          <a:ea typeface="Calibri"/>
                          <a:cs typeface="Courier New" pitchFamily="49" charset="0"/>
                        </a:rPr>
                        <a:t>i</a:t>
                      </a:r>
                      <a:r>
                        <a:rPr lang="en-GB" sz="1400" b="1" dirty="0" smtClean="0">
                          <a:solidFill>
                            <a:schemeClr val="tx1"/>
                          </a:solidFill>
                          <a:effectLst/>
                          <a:latin typeface="Courier New" pitchFamily="49" charset="0"/>
                          <a:ea typeface="Calibri"/>
                          <a:cs typeface="Courier New" pitchFamily="49" charset="0"/>
                        </a:rPr>
                        <a:t>++)</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4</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baseline="0" dirty="0" smtClean="0">
                          <a:solidFill>
                            <a:srgbClr val="0070C0"/>
                          </a:solidFill>
                          <a:effectLst/>
                          <a:latin typeface="Courier New" pitchFamily="49" charset="0"/>
                          <a:ea typeface="Calibri"/>
                          <a:cs typeface="Courier New" pitchFamily="49" charset="0"/>
                        </a:rPr>
                        <a:t>	  </a:t>
                      </a:r>
                      <a:r>
                        <a:rPr lang="en-GB" sz="1400" b="1" baseline="0" dirty="0" err="1" smtClean="0">
                          <a:solidFill>
                            <a:schemeClr val="tx1"/>
                          </a:solidFill>
                          <a:effectLst/>
                          <a:latin typeface="Courier New" pitchFamily="49" charset="0"/>
                          <a:ea typeface="Calibri"/>
                          <a:cs typeface="Courier New" pitchFamily="49" charset="0"/>
                        </a:rPr>
                        <a:t>len</a:t>
                      </a:r>
                      <a:r>
                        <a:rPr lang="en-GB" sz="1400" b="1" baseline="0" dirty="0" smtClean="0">
                          <a:solidFill>
                            <a:schemeClr val="tx1"/>
                          </a:solidFill>
                          <a:effectLst/>
                          <a:latin typeface="Courier New" pitchFamily="49" charset="0"/>
                          <a:ea typeface="Calibri"/>
                          <a:cs typeface="Courier New" pitchFamily="49" charset="0"/>
                        </a:rPr>
                        <a:t>+=(i+1);</a:t>
                      </a:r>
                      <a:endParaRPr lang="en-GB" sz="1400" b="1" dirty="0" smtClean="0">
                        <a:solidFill>
                          <a:schemeClr val="tx1"/>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5</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pt-BR" sz="1400" b="1" dirty="0" smtClean="0">
                          <a:solidFill>
                            <a:srgbClr val="0070C0"/>
                          </a:solidFill>
                          <a:effectLst/>
                          <a:latin typeface="Courier New" pitchFamily="49" charset="0"/>
                          <a:ea typeface="Calibri"/>
                          <a:cs typeface="Courier New" pitchFamily="49" charset="0"/>
                        </a:rPr>
                        <a:t>   return</a:t>
                      </a:r>
                      <a:r>
                        <a:rPr lang="pt-BR" sz="1400" b="1" baseline="0" dirty="0" smtClean="0">
                          <a:solidFill>
                            <a:srgbClr val="0070C0"/>
                          </a:solidFill>
                          <a:effectLst/>
                          <a:latin typeface="Courier New" pitchFamily="49" charset="0"/>
                          <a:ea typeface="Calibri"/>
                          <a:cs typeface="Courier New" pitchFamily="49" charset="0"/>
                        </a:rPr>
                        <a:t> </a:t>
                      </a:r>
                      <a:r>
                        <a:rPr lang="en-GB" sz="1400" b="1" baseline="0" dirty="0" err="1" smtClean="0">
                          <a:solidFill>
                            <a:schemeClr val="tx1"/>
                          </a:solidFill>
                          <a:effectLst/>
                          <a:latin typeface="Courier New" pitchFamily="49" charset="0"/>
                          <a:ea typeface="Calibri"/>
                          <a:cs typeface="Courier New" pitchFamily="49" charset="0"/>
                        </a:rPr>
                        <a:t>len</a:t>
                      </a:r>
                      <a:r>
                        <a:rPr lang="en-GB" sz="1400" b="1" baseline="0" dirty="0" smtClean="0">
                          <a:solidFill>
                            <a:schemeClr val="tx1"/>
                          </a:solidFill>
                          <a:effectLst/>
                          <a:latin typeface="Courier New" pitchFamily="49" charset="0"/>
                          <a:ea typeface="Calibri"/>
                          <a:cs typeface="Courier New" pitchFamily="49" charset="0"/>
                        </a:rPr>
                        <a:t>;</a:t>
                      </a:r>
                      <a:endParaRPr lang="en-GB" sz="1400" b="1" dirty="0" smtClean="0">
                        <a:solidFill>
                          <a:srgbClr val="FF000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6</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chemeClr val="tx1"/>
                          </a:solidFill>
                          <a:effectLst/>
                          <a:latin typeface="Courier New" pitchFamily="49" charset="0"/>
                          <a:ea typeface="Calibri"/>
                          <a:cs typeface="Courier New" pitchFamily="49" charset="0"/>
                        </a:rPr>
                        <a:t>}</a:t>
                      </a:r>
                      <a:endParaRPr lang="en-GB" sz="1400" b="1" dirty="0" smtClean="0">
                        <a:solidFill>
                          <a:srgbClr val="FF000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5" name="TextBox 14"/>
          <p:cNvSpPr txBox="1"/>
          <p:nvPr/>
        </p:nvSpPr>
        <p:spPr>
          <a:xfrm>
            <a:off x="169776" y="555526"/>
            <a:ext cx="3466120" cy="4555093"/>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Consider the shown code. </a:t>
            </a:r>
            <a:r>
              <a:rPr lang="en-GB" sz="2000" dirty="0" smtClean="0">
                <a:solidFill>
                  <a:schemeClr val="tx1">
                    <a:lumMod val="85000"/>
                    <a:lumOff val="15000"/>
                  </a:schemeClr>
                </a:solidFill>
                <a:latin typeface="Calibri" pitchFamily="34" charset="0"/>
              </a:rPr>
              <a:t>The </a:t>
            </a:r>
            <a:r>
              <a:rPr lang="en-GB" b="1" dirty="0">
                <a:solidFill>
                  <a:schemeClr val="tx1">
                    <a:lumMod val="85000"/>
                    <a:lumOff val="15000"/>
                  </a:schemeClr>
                </a:solidFill>
                <a:latin typeface="Courier New" panose="02070309020205020404" pitchFamily="49" charset="0"/>
                <a:cs typeface="Courier New" panose="02070309020205020404" pitchFamily="49" charset="0"/>
              </a:rPr>
              <a:t>length()</a:t>
            </a:r>
            <a:r>
              <a:rPr lang="en-GB" sz="2000" dirty="0">
                <a:solidFill>
                  <a:schemeClr val="tx1">
                    <a:lumMod val="85000"/>
                    <a:lumOff val="15000"/>
                  </a:schemeClr>
                </a:solidFill>
                <a:latin typeface="Calibri" pitchFamily="34" charset="0"/>
              </a:rPr>
              <a:t> method will be called for </a:t>
            </a:r>
            <a:r>
              <a:rPr lang="en-GB" sz="2000" dirty="0" smtClean="0">
                <a:solidFill>
                  <a:schemeClr val="tx1">
                    <a:lumMod val="85000"/>
                    <a:lumOff val="15000"/>
                  </a:schemeClr>
                </a:solidFill>
                <a:latin typeface="Calibri" pitchFamily="34" charset="0"/>
              </a:rPr>
              <a:t>each iteration (with stack </a:t>
            </a:r>
            <a:r>
              <a:rPr lang="en-GB" sz="2000" dirty="0">
                <a:solidFill>
                  <a:schemeClr val="tx1">
                    <a:lumMod val="85000"/>
                    <a:lumOff val="15000"/>
                  </a:schemeClr>
                </a:solidFill>
                <a:latin typeface="Calibri" pitchFamily="34" charset="0"/>
              </a:rPr>
              <a:t>push/pop costs for method parameters and returns). For a large loop it can be a heavy additional expense</a:t>
            </a:r>
            <a:r>
              <a:rPr lang="en-GB" sz="2000" dirty="0" smtClean="0">
                <a:solidFill>
                  <a:schemeClr val="tx1">
                    <a:lumMod val="85000"/>
                    <a:lumOff val="15000"/>
                  </a:schemeClr>
                </a:solidFill>
                <a:latin typeface="Calibri" pitchFamily="34" charset="0"/>
              </a:rPr>
              <a:t>.</a:t>
            </a:r>
          </a:p>
          <a:p>
            <a:endParaRPr lang="en-GB" sz="1000" dirty="0">
              <a:solidFill>
                <a:schemeClr val="tx1">
                  <a:lumMod val="85000"/>
                  <a:lumOff val="15000"/>
                </a:schemeClr>
              </a:solidFill>
              <a:latin typeface="Calibri" pitchFamily="34" charset="0"/>
            </a:endParaRPr>
          </a:p>
          <a:p>
            <a:r>
              <a:rPr lang="en-GB" sz="2000" dirty="0">
                <a:solidFill>
                  <a:schemeClr val="tx1">
                    <a:lumMod val="85000"/>
                    <a:lumOff val="15000"/>
                  </a:schemeClr>
                </a:solidFill>
                <a:latin typeface="Calibri" pitchFamily="34" charset="0"/>
              </a:rPr>
              <a:t>Where the result of the method call is invariant over the duration of the loop, it is good practice to extract the method call, and store the result before the loop, e.g.</a:t>
            </a:r>
          </a:p>
          <a:p>
            <a:endParaRPr lang="en-GB" sz="2000" dirty="0">
              <a:solidFill>
                <a:schemeClr val="tx1">
                  <a:lumMod val="85000"/>
                  <a:lumOff val="15000"/>
                </a:schemeClr>
              </a:solidFill>
              <a:latin typeface="Calibri" pitchFamily="34" charset="0"/>
            </a:endParaRPr>
          </a:p>
        </p:txBody>
      </p:sp>
      <p:sp>
        <p:nvSpPr>
          <p:cNvPr id="16" name="Rectangle 15"/>
          <p:cNvSpPr>
            <a:spLocks noChangeArrowheads="1"/>
          </p:cNvSpPr>
          <p:nvPr/>
        </p:nvSpPr>
        <p:spPr bwMode="auto">
          <a:xfrm>
            <a:off x="8249538" y="1461645"/>
            <a:ext cx="642942" cy="923330"/>
          </a:xfrm>
          <a:prstGeom prst="rect">
            <a:avLst/>
          </a:prstGeom>
          <a:noFill/>
          <a:ln w="9525">
            <a:noFill/>
            <a:miter lim="800000"/>
            <a:headEnd/>
            <a:tailEnd/>
          </a:ln>
          <a:effectLst>
            <a:outerShdw blurRad="50800" dist="38100" dir="2700000" algn="tl" rotWithShape="0">
              <a:prstClr val="black">
                <a:alpha val="40000"/>
              </a:prstClr>
            </a:outerShdw>
          </a:effectLst>
          <a:scene3d>
            <a:camera prst="orthographicFront"/>
            <a:lightRig rig="threePt" dir="t"/>
          </a:scene3d>
          <a:sp3d>
            <a:bevelT/>
          </a:sp3d>
        </p:spPr>
        <p:txBody>
          <a:bodyPr wrap="square" anchor="ctr">
            <a:spAutoFit/>
          </a:bodyPr>
          <a:lstStyle/>
          <a:p>
            <a:pPr>
              <a:tabLst>
                <a:tab pos="180975" algn="l"/>
                <a:tab pos="361950" algn="l"/>
                <a:tab pos="534988" algn="l"/>
                <a:tab pos="715963" algn="l"/>
                <a:tab pos="896938" algn="l"/>
                <a:tab pos="1077913" algn="l"/>
                <a:tab pos="1258888" algn="l"/>
              </a:tabLst>
            </a:pPr>
            <a:r>
              <a:rPr lang="en-GB" sz="5400" dirty="0" smtClean="0">
                <a:solidFill>
                  <a:srgbClr val="FF0000"/>
                </a:solidFill>
                <a:latin typeface="Arial Narrow" pitchFamily="34" charset="0"/>
                <a:sym typeface="Wingdings"/>
              </a:rPr>
              <a:t></a:t>
            </a:r>
            <a:endParaRPr lang="en-GB" sz="5400" dirty="0" smtClean="0">
              <a:solidFill>
                <a:srgbClr val="FF0000"/>
              </a:solidFill>
              <a:latin typeface="Arial Narrow" pitchFamily="34" charset="0"/>
            </a:endParaRPr>
          </a:p>
        </p:txBody>
      </p:sp>
      <p:pic>
        <p:nvPicPr>
          <p:cNvPr id="12"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788534" y="1083"/>
            <a:ext cx="1188063" cy="968352"/>
          </a:xfrm>
          <a:prstGeom prst="rect">
            <a:avLst/>
          </a:prstGeom>
          <a:noFill/>
          <a:ln w="9525">
            <a:noFill/>
            <a:miter lim="800000"/>
            <a:headEnd/>
            <a:tailEnd/>
          </a:ln>
          <a:effectLst/>
        </p:spPr>
      </p:pic>
      <p:graphicFrame>
        <p:nvGraphicFramePr>
          <p:cNvPr id="17" name="Table 16"/>
          <p:cNvGraphicFramePr>
            <a:graphicFrameLocks noGrp="1"/>
          </p:cNvGraphicFramePr>
          <p:nvPr>
            <p:extLst>
              <p:ext uri="{D42A27DB-BD31-4B8C-83A1-F6EECF244321}">
                <p14:modId xmlns:p14="http://schemas.microsoft.com/office/powerpoint/2010/main" val="1430116033"/>
              </p:ext>
            </p:extLst>
          </p:nvPr>
        </p:nvGraphicFramePr>
        <p:xfrm>
          <a:off x="3526650" y="2346774"/>
          <a:ext cx="5365830" cy="1794891"/>
        </p:xfrm>
        <a:graphic>
          <a:graphicData uri="http://schemas.openxmlformats.org/drawingml/2006/table">
            <a:tbl>
              <a:tblPr firstRow="1" firstCol="1" bandRow="1">
                <a:tableStyleId>{3B4B98B0-60AC-42C2-AFA5-B58CD77FA1E5}</a:tableStyleId>
              </a:tblPr>
              <a:tblGrid>
                <a:gridCol w="449610"/>
                <a:gridCol w="4916220"/>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t-BR" sz="1400" b="1" dirty="0" smtClean="0">
                          <a:solidFill>
                            <a:srgbClr val="0070C0"/>
                          </a:solidFill>
                          <a:effectLst/>
                          <a:latin typeface="Courier New" pitchFamily="49" charset="0"/>
                          <a:ea typeface="Calibri"/>
                          <a:cs typeface="Courier New" pitchFamily="49" charset="0"/>
                        </a:rPr>
                        <a:t>long </a:t>
                      </a:r>
                      <a:r>
                        <a:rPr lang="pt-BR" sz="1400" b="1" dirty="0" smtClean="0">
                          <a:solidFill>
                            <a:schemeClr val="tx1"/>
                          </a:solidFill>
                          <a:effectLst/>
                          <a:latin typeface="Courier New" pitchFamily="49" charset="0"/>
                          <a:ea typeface="Calibri"/>
                          <a:cs typeface="Courier New" pitchFamily="49" charset="0"/>
                        </a:rPr>
                        <a:t>getAccLength(</a:t>
                      </a:r>
                      <a:r>
                        <a:rPr lang="pt-BR" sz="1400" b="1" dirty="0" smtClean="0">
                          <a:solidFill>
                            <a:srgbClr val="0070C0"/>
                          </a:solidFill>
                          <a:effectLst/>
                          <a:latin typeface="Courier New" pitchFamily="49" charset="0"/>
                          <a:ea typeface="Calibri"/>
                          <a:cs typeface="Courier New" pitchFamily="49" charset="0"/>
                        </a:rPr>
                        <a:t>long </a:t>
                      </a:r>
                      <a:r>
                        <a:rPr lang="pt-BR" sz="1400" b="1" dirty="0" smtClean="0">
                          <a:solidFill>
                            <a:schemeClr val="tx1"/>
                          </a:solidFill>
                          <a:effectLst/>
                          <a:latin typeface="Courier New" pitchFamily="49" charset="0"/>
                          <a:ea typeface="Calibri"/>
                          <a:cs typeface="Courier New" pitchFamily="49" charset="0"/>
                        </a:rPr>
                        <a:t>stringObj)</a:t>
                      </a:r>
                      <a:r>
                        <a:rPr lang="pt-BR" sz="1400" b="1" baseline="0" dirty="0" smtClean="0">
                          <a:solidFill>
                            <a:schemeClr val="tx1"/>
                          </a:solidFill>
                          <a:effectLst/>
                          <a:latin typeface="Courier New" pitchFamily="49" charset="0"/>
                          <a:ea typeface="Calibri"/>
                          <a:cs typeface="Courier New" pitchFamily="49" charset="0"/>
                        </a:rPr>
                        <a:t> {</a:t>
                      </a:r>
                      <a:endParaRPr lang="pt-BR" sz="1400" b="1" dirty="0" smtClean="0">
                        <a:solidFill>
                          <a:schemeClr val="tx1"/>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pt-BR" sz="1400" b="1" dirty="0" smtClean="0">
                          <a:solidFill>
                            <a:srgbClr val="0070C0"/>
                          </a:solidFill>
                          <a:effectLst/>
                          <a:latin typeface="Courier New" pitchFamily="49" charset="0"/>
                          <a:ea typeface="Calibri"/>
                          <a:cs typeface="Courier New" pitchFamily="49" charset="0"/>
                        </a:rPr>
                        <a:t>   long </a:t>
                      </a:r>
                      <a:r>
                        <a:rPr lang="pt-BR" sz="1400" b="1" dirty="0" smtClean="0">
                          <a:solidFill>
                            <a:schemeClr val="tx1"/>
                          </a:solidFill>
                          <a:effectLst/>
                          <a:latin typeface="Courier New" pitchFamily="49" charset="0"/>
                          <a:ea typeface="Calibri"/>
                          <a:cs typeface="Courier New" pitchFamily="49" charset="0"/>
                        </a:rPr>
                        <a:t>len</a:t>
                      </a:r>
                      <a:r>
                        <a:rPr lang="pt-BR" sz="1400" b="1" baseline="0" dirty="0" smtClean="0">
                          <a:solidFill>
                            <a:schemeClr val="tx1"/>
                          </a:solidFill>
                          <a:effectLst/>
                          <a:latin typeface="Courier New" pitchFamily="49" charset="0"/>
                          <a:ea typeface="Calibri"/>
                          <a:cs typeface="Courier New" pitchFamily="49" charset="0"/>
                        </a:rPr>
                        <a:t> = 0;</a:t>
                      </a:r>
                      <a:endParaRPr lang="pt-BR" sz="1400" b="1" dirty="0" smtClean="0">
                        <a:solidFill>
                          <a:schemeClr val="tx1"/>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3</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pt-BR" sz="1400" b="1" dirty="0" smtClean="0">
                          <a:solidFill>
                            <a:srgbClr val="0070C0"/>
                          </a:solidFill>
                          <a:effectLst/>
                          <a:latin typeface="Courier New" pitchFamily="49" charset="0"/>
                          <a:ea typeface="Calibri"/>
                          <a:cs typeface="Courier New" pitchFamily="49" charset="0"/>
                        </a:rPr>
                        <a:t>   int </a:t>
                      </a:r>
                      <a:r>
                        <a:rPr lang="en-GB" sz="1400" b="1" dirty="0" smtClean="0">
                          <a:solidFill>
                            <a:schemeClr val="tx1"/>
                          </a:solidFill>
                          <a:effectLst/>
                          <a:latin typeface="Courier New" pitchFamily="49" charset="0"/>
                          <a:ea typeface="Calibri"/>
                          <a:cs typeface="Courier New" pitchFamily="49" charset="0"/>
                        </a:rPr>
                        <a:t>size = </a:t>
                      </a:r>
                      <a:r>
                        <a:rPr lang="en-GB" sz="1400" b="1" dirty="0" err="1" smtClean="0">
                          <a:solidFill>
                            <a:schemeClr val="tx1"/>
                          </a:solidFill>
                          <a:effectLst/>
                          <a:latin typeface="Courier New" pitchFamily="49" charset="0"/>
                          <a:ea typeface="Calibri"/>
                          <a:cs typeface="Courier New" pitchFamily="49" charset="0"/>
                        </a:rPr>
                        <a:t>stringObj.length</a:t>
                      </a:r>
                      <a:r>
                        <a:rPr lang="en-GB" sz="1400" b="1" dirty="0" smtClean="0">
                          <a:solidFill>
                            <a:schemeClr val="tx1"/>
                          </a:solidFill>
                          <a:effectLst/>
                          <a:latin typeface="Courier New" pitchFamily="49" charset="0"/>
                          <a:ea typeface="Calibri"/>
                          <a:cs typeface="Courier New" pitchFamily="49" charset="0"/>
                        </a:rPr>
                        <a:t>();</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4</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pt-BR" sz="1400" b="1" dirty="0" smtClean="0">
                          <a:solidFill>
                            <a:srgbClr val="0070C0"/>
                          </a:solidFill>
                          <a:effectLst/>
                          <a:latin typeface="Courier New" pitchFamily="49" charset="0"/>
                          <a:ea typeface="Calibri"/>
                          <a:cs typeface="Courier New" pitchFamily="49" charset="0"/>
                        </a:rPr>
                        <a:t>   for </a:t>
                      </a:r>
                      <a:r>
                        <a:rPr lang="en-GB" sz="1400" b="1" dirty="0" smtClean="0">
                          <a:solidFill>
                            <a:schemeClr val="tx1"/>
                          </a:solidFill>
                          <a:effectLst/>
                          <a:latin typeface="Courier New" pitchFamily="49" charset="0"/>
                          <a:ea typeface="Calibri"/>
                          <a:cs typeface="Courier New" pitchFamily="49" charset="0"/>
                        </a:rPr>
                        <a:t>{</a:t>
                      </a:r>
                      <a:r>
                        <a:rPr lang="pt-BR" sz="1400" b="1" dirty="0" smtClean="0">
                          <a:solidFill>
                            <a:srgbClr val="0070C0"/>
                          </a:solidFill>
                          <a:effectLst/>
                          <a:latin typeface="Courier New" pitchFamily="49" charset="0"/>
                          <a:ea typeface="Calibri"/>
                          <a:cs typeface="Courier New" pitchFamily="49" charset="0"/>
                        </a:rPr>
                        <a:t>int </a:t>
                      </a:r>
                      <a:r>
                        <a:rPr lang="en-GB" sz="1400" b="1" dirty="0" err="1" smtClean="0">
                          <a:solidFill>
                            <a:schemeClr val="tx1"/>
                          </a:solidFill>
                          <a:effectLst/>
                          <a:latin typeface="Courier New" pitchFamily="49" charset="0"/>
                          <a:ea typeface="Calibri"/>
                          <a:cs typeface="Courier New" pitchFamily="49" charset="0"/>
                        </a:rPr>
                        <a:t>i</a:t>
                      </a:r>
                      <a:r>
                        <a:rPr lang="en-GB" sz="1400" b="1" dirty="0" smtClean="0">
                          <a:solidFill>
                            <a:schemeClr val="tx1"/>
                          </a:solidFill>
                          <a:effectLst/>
                          <a:latin typeface="Courier New" pitchFamily="49" charset="0"/>
                          <a:ea typeface="Calibri"/>
                          <a:cs typeface="Courier New" pitchFamily="49" charset="0"/>
                        </a:rPr>
                        <a:t> = 0;</a:t>
                      </a:r>
                      <a:r>
                        <a:rPr lang="en-GB" sz="1400" b="1" baseline="0" dirty="0" smtClean="0">
                          <a:solidFill>
                            <a:schemeClr val="tx1"/>
                          </a:solidFill>
                          <a:effectLst/>
                          <a:latin typeface="Courier New" pitchFamily="49" charset="0"/>
                          <a:ea typeface="Calibri"/>
                          <a:cs typeface="Courier New" pitchFamily="49" charset="0"/>
                        </a:rPr>
                        <a:t> </a:t>
                      </a:r>
                      <a:r>
                        <a:rPr lang="en-GB" sz="1400" b="1" dirty="0" err="1" smtClean="0">
                          <a:solidFill>
                            <a:schemeClr val="tx1"/>
                          </a:solidFill>
                          <a:effectLst/>
                          <a:latin typeface="Courier New" pitchFamily="49" charset="0"/>
                          <a:ea typeface="Calibri"/>
                          <a:cs typeface="Courier New" pitchFamily="49" charset="0"/>
                        </a:rPr>
                        <a:t>i</a:t>
                      </a:r>
                      <a:r>
                        <a:rPr lang="en-GB" sz="1400" b="1" dirty="0" smtClean="0">
                          <a:solidFill>
                            <a:schemeClr val="tx1"/>
                          </a:solidFill>
                          <a:effectLst/>
                          <a:latin typeface="Courier New" pitchFamily="49" charset="0"/>
                          <a:ea typeface="Calibri"/>
                          <a:cs typeface="Courier New" pitchFamily="49" charset="0"/>
                        </a:rPr>
                        <a:t>&lt;size; </a:t>
                      </a:r>
                      <a:r>
                        <a:rPr lang="en-GB" sz="1400" b="1" dirty="0" err="1" smtClean="0">
                          <a:solidFill>
                            <a:schemeClr val="tx1"/>
                          </a:solidFill>
                          <a:effectLst/>
                          <a:latin typeface="Courier New" pitchFamily="49" charset="0"/>
                          <a:ea typeface="Calibri"/>
                          <a:cs typeface="Courier New" pitchFamily="49" charset="0"/>
                        </a:rPr>
                        <a:t>i</a:t>
                      </a:r>
                      <a:r>
                        <a:rPr lang="en-GB" sz="1400" b="1" dirty="0" smtClean="0">
                          <a:solidFill>
                            <a:schemeClr val="tx1"/>
                          </a:solidFill>
                          <a:effectLst/>
                          <a:latin typeface="Courier New" pitchFamily="49" charset="0"/>
                          <a:ea typeface="Calibri"/>
                          <a:cs typeface="Courier New" pitchFamily="49" charset="0"/>
                        </a:rPr>
                        <a:t>++)</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5</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baseline="0" dirty="0" smtClean="0">
                          <a:solidFill>
                            <a:srgbClr val="0070C0"/>
                          </a:solidFill>
                          <a:effectLst/>
                          <a:latin typeface="Courier New" pitchFamily="49" charset="0"/>
                          <a:ea typeface="Calibri"/>
                          <a:cs typeface="Courier New" pitchFamily="49" charset="0"/>
                        </a:rPr>
                        <a:t>	  </a:t>
                      </a:r>
                      <a:r>
                        <a:rPr lang="en-GB" sz="1400" b="1" baseline="0" dirty="0" err="1" smtClean="0">
                          <a:solidFill>
                            <a:schemeClr val="tx1"/>
                          </a:solidFill>
                          <a:effectLst/>
                          <a:latin typeface="Courier New" pitchFamily="49" charset="0"/>
                          <a:ea typeface="Calibri"/>
                          <a:cs typeface="Courier New" pitchFamily="49" charset="0"/>
                        </a:rPr>
                        <a:t>len</a:t>
                      </a:r>
                      <a:r>
                        <a:rPr lang="en-GB" sz="1400" b="1" baseline="0" dirty="0" smtClean="0">
                          <a:solidFill>
                            <a:schemeClr val="tx1"/>
                          </a:solidFill>
                          <a:effectLst/>
                          <a:latin typeface="Courier New" pitchFamily="49" charset="0"/>
                          <a:ea typeface="Calibri"/>
                          <a:cs typeface="Courier New" pitchFamily="49" charset="0"/>
                        </a:rPr>
                        <a:t>+=(i+1);</a:t>
                      </a:r>
                      <a:endParaRPr lang="en-GB" sz="1400" b="1" dirty="0" smtClean="0">
                        <a:solidFill>
                          <a:schemeClr val="tx1"/>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6</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pt-BR" sz="1400" b="1" dirty="0" smtClean="0">
                          <a:solidFill>
                            <a:srgbClr val="0070C0"/>
                          </a:solidFill>
                          <a:effectLst/>
                          <a:latin typeface="Courier New" pitchFamily="49" charset="0"/>
                          <a:ea typeface="Calibri"/>
                          <a:cs typeface="Courier New" pitchFamily="49" charset="0"/>
                        </a:rPr>
                        <a:t>   return</a:t>
                      </a:r>
                      <a:r>
                        <a:rPr lang="pt-BR" sz="1400" b="1" baseline="0" dirty="0" smtClean="0">
                          <a:solidFill>
                            <a:srgbClr val="0070C0"/>
                          </a:solidFill>
                          <a:effectLst/>
                          <a:latin typeface="Courier New" pitchFamily="49" charset="0"/>
                          <a:ea typeface="Calibri"/>
                          <a:cs typeface="Courier New" pitchFamily="49" charset="0"/>
                        </a:rPr>
                        <a:t> </a:t>
                      </a:r>
                      <a:r>
                        <a:rPr lang="en-GB" sz="1400" b="1" baseline="0" dirty="0" err="1" smtClean="0">
                          <a:solidFill>
                            <a:schemeClr val="tx1"/>
                          </a:solidFill>
                          <a:effectLst/>
                          <a:latin typeface="Courier New" pitchFamily="49" charset="0"/>
                          <a:ea typeface="Calibri"/>
                          <a:cs typeface="Courier New" pitchFamily="49" charset="0"/>
                        </a:rPr>
                        <a:t>len</a:t>
                      </a:r>
                      <a:r>
                        <a:rPr lang="en-GB" sz="1400" b="1" baseline="0" dirty="0" smtClean="0">
                          <a:solidFill>
                            <a:schemeClr val="tx1"/>
                          </a:solidFill>
                          <a:effectLst/>
                          <a:latin typeface="Courier New" pitchFamily="49" charset="0"/>
                          <a:ea typeface="Calibri"/>
                          <a:cs typeface="Courier New" pitchFamily="49" charset="0"/>
                        </a:rPr>
                        <a:t>;</a:t>
                      </a:r>
                      <a:endParaRPr lang="en-GB" sz="1400" b="1" dirty="0" smtClean="0">
                        <a:solidFill>
                          <a:srgbClr val="FF000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7</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chemeClr val="tx1"/>
                          </a:solidFill>
                          <a:effectLst/>
                          <a:latin typeface="Courier New" pitchFamily="49" charset="0"/>
                          <a:ea typeface="Calibri"/>
                          <a:cs typeface="Courier New" pitchFamily="49" charset="0"/>
                        </a:rPr>
                        <a:t>}</a:t>
                      </a:r>
                      <a:endParaRPr lang="en-GB" sz="1400" b="1" dirty="0" smtClean="0">
                        <a:solidFill>
                          <a:srgbClr val="FF000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8" name="Rectangle 17"/>
          <p:cNvSpPr>
            <a:spLocks noChangeArrowheads="1"/>
          </p:cNvSpPr>
          <p:nvPr/>
        </p:nvSpPr>
        <p:spPr bwMode="auto">
          <a:xfrm>
            <a:off x="8178100" y="2440937"/>
            <a:ext cx="714380" cy="923330"/>
          </a:xfrm>
          <a:prstGeom prst="rect">
            <a:avLst/>
          </a:prstGeom>
          <a:noFill/>
          <a:ln w="9525">
            <a:noFill/>
            <a:miter lim="800000"/>
            <a:headEnd/>
            <a:tailEnd/>
          </a:ln>
          <a:effectLst>
            <a:outerShdw blurRad="50800" dist="38100" dir="2700000" algn="tl" rotWithShape="0">
              <a:prstClr val="black">
                <a:alpha val="40000"/>
              </a:prstClr>
            </a:outerShdw>
          </a:effectLst>
          <a:scene3d>
            <a:camera prst="orthographicFront"/>
            <a:lightRig rig="threePt" dir="t"/>
          </a:scene3d>
          <a:sp3d>
            <a:bevelT/>
          </a:sp3d>
        </p:spPr>
        <p:txBody>
          <a:bodyPr wrap="square" anchor="ctr">
            <a:spAutoFit/>
          </a:bodyPr>
          <a:lstStyle/>
          <a:p>
            <a:pPr>
              <a:tabLst>
                <a:tab pos="180975" algn="l"/>
                <a:tab pos="361950" algn="l"/>
                <a:tab pos="534988" algn="l"/>
                <a:tab pos="715963" algn="l"/>
                <a:tab pos="896938" algn="l"/>
                <a:tab pos="1077913" algn="l"/>
                <a:tab pos="1258888" algn="l"/>
              </a:tabLst>
            </a:pPr>
            <a:r>
              <a:rPr lang="en-GB" sz="5400" dirty="0" smtClean="0">
                <a:solidFill>
                  <a:srgbClr val="92D050"/>
                </a:solidFill>
                <a:latin typeface="Arial Narrow" pitchFamily="34" charset="0"/>
                <a:sym typeface="Wingdings"/>
              </a:rPr>
              <a:t></a:t>
            </a:r>
            <a:endParaRPr lang="en-GB" sz="5400" dirty="0" smtClean="0">
              <a:solidFill>
                <a:srgbClr val="92D050"/>
              </a:solidFill>
              <a:latin typeface="Arial Narrow" pitchFamily="34" charset="0"/>
            </a:endParaRPr>
          </a:p>
        </p:txBody>
      </p:sp>
    </p:spTree>
    <p:extLst>
      <p:ext uri="{BB962C8B-B14F-4D97-AF65-F5344CB8AC3E}">
        <p14:creationId xmlns:p14="http://schemas.microsoft.com/office/powerpoint/2010/main" val="272477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15">
                                            <p:txEl>
                                              <p:pRg st="2" end="2"/>
                                            </p:txEl>
                                          </p:spTgt>
                                        </p:tgtEl>
                                        <p:attrNameLst>
                                          <p:attrName>style.visibility</p:attrName>
                                        </p:attrNameLst>
                                      </p:cBhvr>
                                      <p:to>
                                        <p:strVal val="visible"/>
                                      </p:to>
                                    </p:set>
                                    <p:animEffect transition="in" filter="fade">
                                      <p:cBhvr>
                                        <p:cTn id="25" dur="500"/>
                                        <p:tgtEl>
                                          <p:spTgt spid="15">
                                            <p:txEl>
                                              <p:pRg st="2" end="2"/>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7956376" y="1521247"/>
            <a:ext cx="714380" cy="923330"/>
          </a:xfrm>
          <a:prstGeom prst="rect">
            <a:avLst/>
          </a:prstGeom>
          <a:noFill/>
          <a:ln w="9525">
            <a:noFill/>
            <a:miter lim="800000"/>
            <a:headEnd/>
            <a:tailEnd/>
          </a:ln>
          <a:effectLst>
            <a:outerShdw blurRad="50800" dist="38100" dir="2700000" algn="tl" rotWithShape="0">
              <a:prstClr val="black">
                <a:alpha val="40000"/>
              </a:prstClr>
            </a:outerShdw>
          </a:effectLst>
          <a:scene3d>
            <a:camera prst="orthographicFront"/>
            <a:lightRig rig="threePt" dir="t"/>
          </a:scene3d>
          <a:sp3d>
            <a:bevelT/>
          </a:sp3d>
        </p:spPr>
        <p:txBody>
          <a:bodyPr wrap="square" anchor="ctr">
            <a:spAutoFit/>
          </a:bodyPr>
          <a:lstStyle/>
          <a:p>
            <a:pPr>
              <a:tabLst>
                <a:tab pos="180975" algn="l"/>
                <a:tab pos="361950" algn="l"/>
                <a:tab pos="534988" algn="l"/>
                <a:tab pos="715963" algn="l"/>
                <a:tab pos="896938" algn="l"/>
                <a:tab pos="1077913" algn="l"/>
                <a:tab pos="1258888" algn="l"/>
              </a:tabLst>
            </a:pPr>
            <a:r>
              <a:rPr lang="en-GB" sz="5400" dirty="0" smtClean="0">
                <a:solidFill>
                  <a:srgbClr val="92D050"/>
                </a:solidFill>
                <a:latin typeface="Arial Narrow" pitchFamily="34" charset="0"/>
                <a:sym typeface="Wingdings"/>
              </a:rPr>
              <a:t></a:t>
            </a:r>
            <a:endParaRPr lang="en-GB" sz="5400" dirty="0" smtClean="0">
              <a:solidFill>
                <a:srgbClr val="92D050"/>
              </a:solidFill>
              <a:latin typeface="Arial Narrow" pitchFamily="34" charset="0"/>
            </a:endParaRPr>
          </a:p>
        </p:txBody>
      </p:sp>
      <p:pic>
        <p:nvPicPr>
          <p:cNvPr id="8" name="Picture 3"/>
          <p:cNvPicPr>
            <a:picLocks noChangeAspect="1" noChangeArrowheads="1"/>
          </p:cNvPicPr>
          <p:nvPr/>
        </p:nvPicPr>
        <p:blipFill>
          <a:blip r:embed="rId2" cstate="print">
            <a:clrChange>
              <a:clrFrom>
                <a:srgbClr val="000000"/>
              </a:clrFrom>
              <a:clrTo>
                <a:srgbClr val="000000">
                  <a:alpha val="0"/>
                </a:srgbClr>
              </a:clrTo>
            </a:clrChange>
          </a:blip>
          <a:srcRect/>
          <a:stretch>
            <a:fillRect/>
          </a:stretch>
        </p:blipFill>
        <p:spPr bwMode="auto">
          <a:xfrm>
            <a:off x="3923928" y="2500163"/>
            <a:ext cx="3315707" cy="2643337"/>
          </a:xfrm>
          <a:prstGeom prst="rect">
            <a:avLst/>
          </a:prstGeom>
          <a:noFill/>
          <a:ln w="9525">
            <a:noFill/>
            <a:miter lim="800000"/>
            <a:headEnd/>
            <a:tailEnd/>
          </a:ln>
          <a:effectLst/>
        </p:spPr>
      </p:pic>
      <p:graphicFrame>
        <p:nvGraphicFramePr>
          <p:cNvPr id="12" name="Table 11"/>
          <p:cNvGraphicFramePr>
            <a:graphicFrameLocks noGrp="1"/>
          </p:cNvGraphicFramePr>
          <p:nvPr>
            <p:extLst>
              <p:ext uri="{D42A27DB-BD31-4B8C-83A1-F6EECF244321}">
                <p14:modId xmlns:p14="http://schemas.microsoft.com/office/powerpoint/2010/main" val="1490692400"/>
              </p:ext>
            </p:extLst>
          </p:nvPr>
        </p:nvGraphicFramePr>
        <p:xfrm>
          <a:off x="3798851" y="649812"/>
          <a:ext cx="4941529" cy="1538478"/>
        </p:xfrm>
        <a:graphic>
          <a:graphicData uri="http://schemas.openxmlformats.org/drawingml/2006/table">
            <a:tbl>
              <a:tblPr firstRow="1" firstCol="1" bandRow="1">
                <a:tableStyleId>{3B4B98B0-60AC-42C2-AFA5-B58CD77FA1E5}</a:tableStyleId>
              </a:tblPr>
              <a:tblGrid>
                <a:gridCol w="414057"/>
                <a:gridCol w="4527472"/>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t-BR" sz="1400" b="1" dirty="0" smtClean="0">
                          <a:solidFill>
                            <a:srgbClr val="006699"/>
                          </a:solidFill>
                          <a:effectLst/>
                          <a:latin typeface="Courier New" pitchFamily="49" charset="0"/>
                          <a:ea typeface="Calibri"/>
                          <a:cs typeface="Courier New" pitchFamily="49" charset="0"/>
                        </a:rPr>
                        <a:t>if</a:t>
                      </a:r>
                      <a:r>
                        <a:rPr lang="pt-BR" sz="1400" b="1" dirty="0" smtClean="0">
                          <a:solidFill>
                            <a:schemeClr val="tx1"/>
                          </a:solidFill>
                          <a:effectLst/>
                          <a:latin typeface="Courier New" pitchFamily="49" charset="0"/>
                          <a:ea typeface="Calibri"/>
                          <a:cs typeface="Courier New" pitchFamily="49" charset="0"/>
                        </a:rPr>
                        <a:t> (enemies.elementAt(i).isAlive()) ...</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pt-BR" sz="1400" b="1" dirty="0" smtClean="0">
                          <a:solidFill>
                            <a:srgbClr val="006699"/>
                          </a:solidFill>
                          <a:effectLst/>
                          <a:latin typeface="Courier New" pitchFamily="49" charset="0"/>
                          <a:ea typeface="Calibri"/>
                          <a:cs typeface="Courier New" pitchFamily="49" charset="0"/>
                        </a:rPr>
                        <a:t>if</a:t>
                      </a:r>
                      <a:r>
                        <a:rPr lang="pt-BR" sz="1400" b="1" dirty="0" smtClean="0">
                          <a:solidFill>
                            <a:schemeClr val="tx1"/>
                          </a:solidFill>
                          <a:effectLst/>
                          <a:latin typeface="Courier New" pitchFamily="49" charset="0"/>
                          <a:ea typeface="Calibri"/>
                          <a:cs typeface="Courier New" pitchFamily="49" charset="0"/>
                        </a:rPr>
                        <a:t> (enemies.elementAt(i).isBoss()) ...</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3</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pt-BR" sz="1400" b="1" dirty="0" smtClean="0">
                          <a:solidFill>
                            <a:srgbClr val="0070C0"/>
                          </a:solidFill>
                          <a:effectLst/>
                          <a:latin typeface="Courier New" pitchFamily="49" charset="0"/>
                          <a:ea typeface="Calibri"/>
                          <a:cs typeface="Courier New" pitchFamily="49" charset="0"/>
                        </a:rPr>
                        <a:t>  </a:t>
                      </a:r>
                      <a:endParaRPr lang="en-GB" sz="1400" b="1" dirty="0" smtClean="0">
                        <a:solidFill>
                          <a:schemeClr val="tx1"/>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4</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baseline="0" dirty="0" smtClean="0">
                          <a:solidFill>
                            <a:schemeClr val="tx1"/>
                          </a:solidFill>
                          <a:effectLst/>
                          <a:latin typeface="Courier New" pitchFamily="49" charset="0"/>
                          <a:ea typeface="Calibri"/>
                          <a:cs typeface="Courier New" pitchFamily="49" charset="0"/>
                        </a:rPr>
                        <a:t>Enemy </a:t>
                      </a:r>
                      <a:r>
                        <a:rPr lang="en-GB" sz="1400" b="1" baseline="0" dirty="0" err="1" smtClean="0">
                          <a:solidFill>
                            <a:schemeClr val="tx1"/>
                          </a:solidFill>
                          <a:effectLst/>
                          <a:latin typeface="Courier New" pitchFamily="49" charset="0"/>
                          <a:ea typeface="Calibri"/>
                          <a:cs typeface="Courier New" pitchFamily="49" charset="0"/>
                        </a:rPr>
                        <a:t>enemy</a:t>
                      </a:r>
                      <a:r>
                        <a:rPr lang="en-GB" sz="1400" b="1" baseline="0" dirty="0" smtClean="0">
                          <a:solidFill>
                            <a:schemeClr val="tx1"/>
                          </a:solidFill>
                          <a:effectLst/>
                          <a:latin typeface="Courier New" pitchFamily="49" charset="0"/>
                          <a:ea typeface="Calibri"/>
                          <a:cs typeface="Courier New" pitchFamily="49" charset="0"/>
                        </a:rPr>
                        <a:t> = </a:t>
                      </a:r>
                      <a:r>
                        <a:rPr lang="en-GB" sz="1400" b="1" baseline="0" dirty="0" err="1" smtClean="0">
                          <a:solidFill>
                            <a:schemeClr val="tx1"/>
                          </a:solidFill>
                          <a:effectLst/>
                          <a:latin typeface="Courier New" pitchFamily="49" charset="0"/>
                          <a:ea typeface="Calibri"/>
                          <a:cs typeface="Courier New" pitchFamily="49" charset="0"/>
                        </a:rPr>
                        <a:t>enemies.elementAt</a:t>
                      </a:r>
                      <a:r>
                        <a:rPr lang="en-GB" sz="1400" b="1" baseline="0" dirty="0" smtClean="0">
                          <a:solidFill>
                            <a:schemeClr val="tx1"/>
                          </a:solidFill>
                          <a:effectLst/>
                          <a:latin typeface="Courier New" pitchFamily="49" charset="0"/>
                          <a:ea typeface="Calibri"/>
                          <a:cs typeface="Courier New" pitchFamily="49" charset="0"/>
                        </a:rPr>
                        <a:t>(</a:t>
                      </a:r>
                      <a:r>
                        <a:rPr lang="en-GB" sz="1400" b="1" baseline="0" dirty="0" err="1" smtClean="0">
                          <a:solidFill>
                            <a:schemeClr val="tx1"/>
                          </a:solidFill>
                          <a:effectLst/>
                          <a:latin typeface="Courier New" pitchFamily="49" charset="0"/>
                          <a:ea typeface="Calibri"/>
                          <a:cs typeface="Courier New" pitchFamily="49" charset="0"/>
                        </a:rPr>
                        <a:t>i</a:t>
                      </a:r>
                      <a:r>
                        <a:rPr lang="en-GB" sz="1400" b="1" baseline="0" dirty="0" smtClean="0">
                          <a:solidFill>
                            <a:schemeClr val="tx1"/>
                          </a:solidFill>
                          <a:effectLst/>
                          <a:latin typeface="Courier New" pitchFamily="49" charset="0"/>
                          <a:ea typeface="Calibri"/>
                          <a:cs typeface="Courier New" pitchFamily="49" charset="0"/>
                        </a:rPr>
                        <a:t>);</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5</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pt-BR" sz="1400" b="1" dirty="0" smtClean="0">
                          <a:solidFill>
                            <a:srgbClr val="006699"/>
                          </a:solidFill>
                          <a:effectLst/>
                          <a:latin typeface="Courier New" pitchFamily="49" charset="0"/>
                          <a:ea typeface="Calibri"/>
                          <a:cs typeface="Courier New" pitchFamily="49" charset="0"/>
                        </a:rPr>
                        <a:t>if</a:t>
                      </a:r>
                      <a:r>
                        <a:rPr lang="pt-BR" sz="1400" b="1" dirty="0" smtClean="0">
                          <a:solidFill>
                            <a:schemeClr val="tx1"/>
                          </a:solidFill>
                          <a:effectLst/>
                          <a:latin typeface="Courier New" pitchFamily="49" charset="0"/>
                          <a:ea typeface="Calibri"/>
                          <a:cs typeface="Courier New" pitchFamily="49" charset="0"/>
                        </a:rPr>
                        <a:t> (enemy.isAlive()) ...</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6</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smtClean="0">
                          <a:solidFill>
                            <a:srgbClr val="006699"/>
                          </a:solidFill>
                          <a:effectLst/>
                          <a:latin typeface="Courier New" pitchFamily="49" charset="0"/>
                          <a:ea typeface="Calibri"/>
                          <a:cs typeface="Courier New" pitchFamily="49" charset="0"/>
                        </a:rPr>
                        <a:t>if</a:t>
                      </a:r>
                      <a:r>
                        <a:rPr lang="en-GB" sz="1400" b="1" dirty="0" smtClean="0">
                          <a:solidFill>
                            <a:schemeClr val="tx1"/>
                          </a:solidFill>
                          <a:effectLst/>
                          <a:latin typeface="Courier New" pitchFamily="49" charset="0"/>
                          <a:ea typeface="Calibri"/>
                          <a:cs typeface="Courier New" pitchFamily="49" charset="0"/>
                        </a:rPr>
                        <a:t> (</a:t>
                      </a:r>
                      <a:r>
                        <a:rPr lang="en-GB" sz="1400" b="1" dirty="0" err="1" smtClean="0">
                          <a:solidFill>
                            <a:schemeClr val="tx1"/>
                          </a:solidFill>
                          <a:effectLst/>
                          <a:latin typeface="Courier New" pitchFamily="49" charset="0"/>
                          <a:ea typeface="Calibri"/>
                          <a:cs typeface="Courier New" pitchFamily="49" charset="0"/>
                        </a:rPr>
                        <a:t>enemy.isBoss</a:t>
                      </a:r>
                      <a:r>
                        <a:rPr lang="en-GB" sz="1400" b="1" dirty="0" smtClean="0">
                          <a:solidFill>
                            <a:schemeClr val="tx1"/>
                          </a:solidFill>
                          <a:effectLst/>
                          <a:latin typeface="Courier New" pitchFamily="49" charset="0"/>
                          <a:ea typeface="Calibri"/>
                          <a:cs typeface="Courier New" pitchFamily="49" charset="0"/>
                        </a:rPr>
                        <a:t>()) ...</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3" name="TextBox 12"/>
          <p:cNvSpPr txBox="1"/>
          <p:nvPr/>
        </p:nvSpPr>
        <p:spPr>
          <a:xfrm>
            <a:off x="169776" y="555526"/>
            <a:ext cx="3466120" cy="4632037"/>
          </a:xfrm>
          <a:prstGeom prst="rect">
            <a:avLst/>
          </a:prstGeom>
          <a:noFill/>
        </p:spPr>
        <p:txBody>
          <a:bodyPr wrap="square" rtlCol="0">
            <a:spAutoFit/>
          </a:bodyPr>
          <a:lstStyle/>
          <a:p>
            <a:r>
              <a:rPr lang="en-GB" sz="2000" dirty="0" smtClean="0">
                <a:solidFill>
                  <a:schemeClr val="tx1">
                    <a:lumMod val="85000"/>
                    <a:lumOff val="15000"/>
                  </a:schemeClr>
                </a:solidFill>
                <a:latin typeface="Calibri" pitchFamily="34" charset="0"/>
              </a:rPr>
              <a:t>Avoid </a:t>
            </a:r>
            <a:r>
              <a:rPr lang="en-GB" sz="2000" dirty="0">
                <a:solidFill>
                  <a:schemeClr val="tx1">
                    <a:lumMod val="85000"/>
                    <a:lumOff val="15000"/>
                  </a:schemeClr>
                </a:solidFill>
                <a:latin typeface="Calibri" pitchFamily="34" charset="0"/>
              </a:rPr>
              <a:t>excessive re-calculation by computing the expression once and binding the result to a variable which is reused</a:t>
            </a:r>
            <a:r>
              <a:rPr lang="en-GB" sz="2000" dirty="0" smtClean="0">
                <a:solidFill>
                  <a:schemeClr val="tx1">
                    <a:lumMod val="85000"/>
                    <a:lumOff val="15000"/>
                  </a:schemeClr>
                </a:solidFill>
                <a:latin typeface="Calibri" pitchFamily="34" charset="0"/>
              </a:rPr>
              <a:t>.</a:t>
            </a:r>
          </a:p>
          <a:p>
            <a:endParaRPr lang="en-GB" sz="1000" dirty="0">
              <a:solidFill>
                <a:schemeClr val="tx1">
                  <a:lumMod val="85000"/>
                  <a:lumOff val="15000"/>
                </a:schemeClr>
              </a:solidFill>
              <a:latin typeface="Calibri" pitchFamily="34" charset="0"/>
            </a:endParaRPr>
          </a:p>
          <a:p>
            <a:pPr>
              <a:spcAft>
                <a:spcPts val="600"/>
              </a:spcAft>
            </a:pPr>
            <a:r>
              <a:rPr lang="en-GB" sz="2000" b="1" dirty="0">
                <a:solidFill>
                  <a:schemeClr val="tx1">
                    <a:lumMod val="85000"/>
                    <a:lumOff val="15000"/>
                  </a:schemeClr>
                </a:solidFill>
                <a:latin typeface="Calibri" pitchFamily="34" charset="0"/>
              </a:rPr>
              <a:t>Making chunky calls…</a:t>
            </a:r>
          </a:p>
          <a:p>
            <a:r>
              <a:rPr lang="en-GB" sz="2000" dirty="0" smtClean="0">
                <a:solidFill>
                  <a:schemeClr val="tx1">
                    <a:lumMod val="85000"/>
                    <a:lumOff val="15000"/>
                  </a:schemeClr>
                </a:solidFill>
                <a:latin typeface="Calibri" pitchFamily="34" charset="0"/>
              </a:rPr>
              <a:t>A </a:t>
            </a:r>
            <a:r>
              <a:rPr lang="en-GB" sz="2000" dirty="0">
                <a:solidFill>
                  <a:schemeClr val="tx1">
                    <a:lumMod val="85000"/>
                    <a:lumOff val="15000"/>
                  </a:schemeClr>
                </a:solidFill>
                <a:latin typeface="Calibri" pitchFamily="34" charset="0"/>
              </a:rPr>
              <a:t>chunky call is a function call that performs several related tasks (e.g. initialising fields).</a:t>
            </a:r>
          </a:p>
          <a:p>
            <a:r>
              <a:rPr lang="en-GB" sz="2000" dirty="0">
                <a:solidFill>
                  <a:schemeClr val="tx1">
                    <a:lumMod val="85000"/>
                    <a:lumOff val="15000"/>
                  </a:schemeClr>
                </a:solidFill>
                <a:latin typeface="Calibri" pitchFamily="34" charset="0"/>
              </a:rPr>
              <a:t>A chatty call only does one thing (with several chatty calls needed to get things done). Favour chunky calls for processes that run numerous times per second</a:t>
            </a:r>
            <a:r>
              <a:rPr lang="en-GB" sz="2000" dirty="0" smtClean="0">
                <a:solidFill>
                  <a:schemeClr val="tx1">
                    <a:lumMod val="85000"/>
                    <a:lumOff val="15000"/>
                  </a:schemeClr>
                </a:solidFill>
                <a:latin typeface="Calibri" pitchFamily="34" charset="0"/>
              </a:rPr>
              <a:t>.</a:t>
            </a:r>
            <a:endParaRPr lang="en-GB" sz="2000" dirty="0">
              <a:solidFill>
                <a:schemeClr val="tx1">
                  <a:lumMod val="85000"/>
                  <a:lumOff val="15000"/>
                </a:schemeClr>
              </a:solidFill>
              <a:latin typeface="Calibri" pitchFamily="34" charset="0"/>
            </a:endParaRPr>
          </a:p>
        </p:txBody>
      </p:sp>
      <p:sp>
        <p:nvSpPr>
          <p:cNvPr id="15" name="Rectangle 14"/>
          <p:cNvSpPr>
            <a:spLocks noChangeArrowheads="1"/>
          </p:cNvSpPr>
          <p:nvPr/>
        </p:nvSpPr>
        <p:spPr bwMode="auto">
          <a:xfrm>
            <a:off x="8049293" y="411510"/>
            <a:ext cx="642942" cy="923330"/>
          </a:xfrm>
          <a:prstGeom prst="rect">
            <a:avLst/>
          </a:prstGeom>
          <a:noFill/>
          <a:ln w="9525">
            <a:noFill/>
            <a:miter lim="800000"/>
            <a:headEnd/>
            <a:tailEnd/>
          </a:ln>
          <a:effectLst>
            <a:outerShdw blurRad="50800" dist="38100" dir="2700000" algn="tl" rotWithShape="0">
              <a:prstClr val="black">
                <a:alpha val="40000"/>
              </a:prstClr>
            </a:outerShdw>
          </a:effectLst>
          <a:scene3d>
            <a:camera prst="orthographicFront"/>
            <a:lightRig rig="threePt" dir="t"/>
          </a:scene3d>
          <a:sp3d>
            <a:bevelT/>
          </a:sp3d>
        </p:spPr>
        <p:txBody>
          <a:bodyPr wrap="square" anchor="ctr">
            <a:spAutoFit/>
          </a:bodyPr>
          <a:lstStyle/>
          <a:p>
            <a:pPr>
              <a:tabLst>
                <a:tab pos="180975" algn="l"/>
                <a:tab pos="361950" algn="l"/>
                <a:tab pos="534988" algn="l"/>
                <a:tab pos="715963" algn="l"/>
                <a:tab pos="896938" algn="l"/>
                <a:tab pos="1077913" algn="l"/>
                <a:tab pos="1258888" algn="l"/>
              </a:tabLst>
            </a:pPr>
            <a:r>
              <a:rPr lang="en-GB" sz="5400" dirty="0" smtClean="0">
                <a:solidFill>
                  <a:srgbClr val="FF0000"/>
                </a:solidFill>
                <a:latin typeface="Arial Narrow" pitchFamily="34" charset="0"/>
                <a:sym typeface="Wingdings"/>
              </a:rPr>
              <a:t></a:t>
            </a:r>
            <a:endParaRPr lang="en-GB" sz="5400" dirty="0" smtClean="0">
              <a:solidFill>
                <a:srgbClr val="FF0000"/>
              </a:solidFill>
              <a:latin typeface="Arial Narrow" pitchFamily="34" charset="0"/>
            </a:endParaRPr>
          </a:p>
        </p:txBody>
      </p:sp>
    </p:spTree>
    <p:extLst>
      <p:ext uri="{BB962C8B-B14F-4D97-AF65-F5344CB8AC3E}">
        <p14:creationId xmlns:p14="http://schemas.microsoft.com/office/powerpoint/2010/main" val="416541587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xEl>
                                              <p:pRg st="2" end="2"/>
                                            </p:txEl>
                                          </p:spTgt>
                                        </p:tgtEl>
                                        <p:attrNameLst>
                                          <p:attrName>style.visibility</p:attrName>
                                        </p:attrNameLst>
                                      </p:cBhvr>
                                      <p:to>
                                        <p:strVal val="visible"/>
                                      </p:to>
                                    </p:set>
                                    <p:animEffect transition="in" filter="fade">
                                      <p:cBhvr>
                                        <p:cTn id="22" dur="500"/>
                                        <p:tgtEl>
                                          <p:spTgt spid="13">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xEl>
                                              <p:pRg st="3" end="3"/>
                                            </p:txEl>
                                          </p:spTgt>
                                        </p:tgtEl>
                                        <p:attrNameLst>
                                          <p:attrName>style.visibility</p:attrName>
                                        </p:attrNameLst>
                                      </p:cBhvr>
                                      <p:to>
                                        <p:strVal val="visible"/>
                                      </p:to>
                                    </p:set>
                                    <p:animEffect transition="in" filter="fade">
                                      <p:cBhvr>
                                        <p:cTn id="25" dur="500"/>
                                        <p:tgtEl>
                                          <p:spTgt spid="13">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xEl>
                                              <p:pRg st="4" end="4"/>
                                            </p:txEl>
                                          </p:spTgt>
                                        </p:tgtEl>
                                        <p:attrNameLst>
                                          <p:attrName>style.visibility</p:attrName>
                                        </p:attrNameLst>
                                      </p:cBhvr>
                                      <p:to>
                                        <p:strVal val="visible"/>
                                      </p:to>
                                    </p:set>
                                    <p:animEffect transition="in" filter="fade">
                                      <p:cBhvr>
                                        <p:cTn id="28" dur="500"/>
                                        <p:tgtEl>
                                          <p:spTgt spid="13">
                                            <p:txEl>
                                              <p:pRg st="4" end="4"/>
                                            </p:txEl>
                                          </p:spTgt>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32" y="-92546"/>
            <a:ext cx="9174431" cy="52360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p:nvPicPr>
        <p:blipFill>
          <a:blip r:embed="rId2"/>
          <a:stretch>
            <a:fillRect/>
          </a:stretch>
        </p:blipFill>
        <p:spPr>
          <a:xfrm>
            <a:off x="395536" y="339502"/>
            <a:ext cx="5073721" cy="4683435"/>
          </a:xfrm>
          <a:prstGeom prst="rect">
            <a:avLst/>
          </a:prstGeom>
        </p:spPr>
      </p:pic>
      <p:sp>
        <p:nvSpPr>
          <p:cNvPr id="6" name="Title 1"/>
          <p:cNvSpPr txBox="1">
            <a:spLocks/>
          </p:cNvSpPr>
          <p:nvPr/>
        </p:nvSpPr>
        <p:spPr>
          <a:xfrm>
            <a:off x="4932040" y="1275606"/>
            <a:ext cx="4070924" cy="857250"/>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ctr">
              <a:buFont typeface="Georgia" pitchFamily="18" charset="0"/>
              <a:buNone/>
            </a:pPr>
            <a:r>
              <a:rPr lang="en-GB" dirty="0" smtClean="0">
                <a:solidFill>
                  <a:schemeClr val="tx1"/>
                </a:solidFill>
                <a:effectLst/>
                <a:latin typeface="Calibri" pitchFamily="34" charset="0"/>
              </a:rPr>
              <a:t>Boxing </a:t>
            </a:r>
          </a:p>
          <a:p>
            <a:pPr marL="0" indent="0" algn="ctr">
              <a:buFont typeface="Georgia" pitchFamily="18" charset="0"/>
              <a:buNone/>
            </a:pPr>
            <a:r>
              <a:rPr lang="en-GB" dirty="0" smtClean="0">
                <a:solidFill>
                  <a:schemeClr val="tx1"/>
                </a:solidFill>
                <a:effectLst/>
                <a:latin typeface="Calibri" pitchFamily="34" charset="0"/>
              </a:rPr>
              <a:t>and </a:t>
            </a:r>
          </a:p>
          <a:p>
            <a:pPr marL="0" indent="0" algn="ctr">
              <a:buFont typeface="Georgia" pitchFamily="18" charset="0"/>
              <a:buNone/>
            </a:pPr>
            <a:r>
              <a:rPr lang="en-GB" dirty="0" smtClean="0">
                <a:solidFill>
                  <a:schemeClr val="tx1"/>
                </a:solidFill>
                <a:effectLst/>
                <a:latin typeface="Calibri" pitchFamily="34" charset="0"/>
              </a:rPr>
              <a:t>Unboxing</a:t>
            </a:r>
            <a:endParaRPr lang="en-GB" dirty="0">
              <a:solidFill>
                <a:schemeClr val="tx1"/>
              </a:solidFill>
              <a:effectLst/>
              <a:latin typeface="Calibri" pitchFamily="34" charset="0"/>
            </a:endParaRPr>
          </a:p>
        </p:txBody>
      </p:sp>
    </p:spTree>
    <p:extLst>
      <p:ext uri="{BB962C8B-B14F-4D97-AF65-F5344CB8AC3E}">
        <p14:creationId xmlns:p14="http://schemas.microsoft.com/office/powerpoint/2010/main" val="345294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oxingConversion graphic"/>
          <p:cNvPicPr/>
          <p:nvPr/>
        </p:nvPicPr>
        <p:blipFill>
          <a:blip r:embed="rId2" cstate="print"/>
          <a:srcRect/>
          <a:stretch>
            <a:fillRect/>
          </a:stretch>
        </p:blipFill>
        <p:spPr bwMode="auto">
          <a:xfrm>
            <a:off x="350830" y="2598284"/>
            <a:ext cx="2169795" cy="1412240"/>
          </a:xfrm>
          <a:prstGeom prst="rect">
            <a:avLst/>
          </a:prstGeom>
          <a:ln>
            <a:noFill/>
          </a:ln>
          <a:effectLst>
            <a:outerShdw blurRad="292100" dist="139700" dir="2700000" algn="tl" rotWithShape="0">
              <a:srgbClr val="333333">
                <a:alpha val="65000"/>
              </a:srgbClr>
            </a:outerShdw>
          </a:effectLst>
        </p:spPr>
      </p:pic>
      <p:pic>
        <p:nvPicPr>
          <p:cNvPr id="9" name="Picture 8" descr="UnBoxing Conversion graphic"/>
          <p:cNvPicPr/>
          <p:nvPr/>
        </p:nvPicPr>
        <p:blipFill>
          <a:blip r:embed="rId3" cstate="print"/>
          <a:srcRect/>
          <a:stretch>
            <a:fillRect/>
          </a:stretch>
        </p:blipFill>
        <p:spPr bwMode="auto">
          <a:xfrm>
            <a:off x="2806951" y="2610446"/>
            <a:ext cx="2169795" cy="2047240"/>
          </a:xfrm>
          <a:prstGeom prst="rect">
            <a:avLst/>
          </a:prstGeom>
          <a:ln>
            <a:noFill/>
          </a:ln>
          <a:effectLst>
            <a:outerShdw blurRad="292100" dist="139700" dir="2700000" algn="tl" rotWithShape="0">
              <a:srgbClr val="333333">
                <a:alpha val="65000"/>
              </a:srgbClr>
            </a:outerShdw>
          </a:effectLst>
        </p:spPr>
      </p:pic>
      <p:sp>
        <p:nvSpPr>
          <p:cNvPr id="10" name="Rectangle 12"/>
          <p:cNvSpPr>
            <a:spLocks noChangeArrowheads="1"/>
          </p:cNvSpPr>
          <p:nvPr/>
        </p:nvSpPr>
        <p:spPr bwMode="auto">
          <a:xfrm>
            <a:off x="278822" y="1625345"/>
            <a:ext cx="1619250" cy="396875"/>
          </a:xfrm>
          <a:prstGeom prst="rect">
            <a:avLst/>
          </a:prstGeom>
          <a:noFill/>
          <a:ln w="9525">
            <a:noFill/>
            <a:miter lim="800000"/>
            <a:headEnd/>
            <a:tailEnd/>
          </a:ln>
          <a:effectLst/>
        </p:spPr>
        <p:txBody>
          <a:bodyPr anchor="ctr">
            <a:spAutoFit/>
          </a:bodyPr>
          <a:lstStyle/>
          <a:p>
            <a:pPr algn="l">
              <a:spcAft>
                <a:spcPct val="50000"/>
              </a:spcAft>
            </a:pPr>
            <a:r>
              <a:rPr lang="en-GB" sz="2000" b="1" dirty="0" smtClean="0">
                <a:solidFill>
                  <a:schemeClr val="tx1">
                    <a:lumMod val="95000"/>
                    <a:lumOff val="5000"/>
                  </a:schemeClr>
                </a:solidFill>
              </a:rPr>
              <a:t>Boxing</a:t>
            </a:r>
            <a:endParaRPr lang="en-GB" sz="2000" b="1" dirty="0">
              <a:solidFill>
                <a:schemeClr val="tx1">
                  <a:lumMod val="95000"/>
                  <a:lumOff val="5000"/>
                </a:schemeClr>
              </a:solidFill>
              <a:cs typeface="Arial" charset="0"/>
            </a:endParaRPr>
          </a:p>
        </p:txBody>
      </p:sp>
      <p:sp>
        <p:nvSpPr>
          <p:cNvPr id="11" name="Rectangle 12"/>
          <p:cNvSpPr>
            <a:spLocks noChangeArrowheads="1"/>
          </p:cNvSpPr>
          <p:nvPr/>
        </p:nvSpPr>
        <p:spPr bwMode="auto">
          <a:xfrm>
            <a:off x="2699792" y="1590172"/>
            <a:ext cx="1619250" cy="396875"/>
          </a:xfrm>
          <a:prstGeom prst="rect">
            <a:avLst/>
          </a:prstGeom>
          <a:noFill/>
          <a:ln w="9525">
            <a:noFill/>
            <a:miter lim="800000"/>
            <a:headEnd/>
            <a:tailEnd/>
          </a:ln>
          <a:effectLst/>
        </p:spPr>
        <p:txBody>
          <a:bodyPr anchor="ctr">
            <a:spAutoFit/>
          </a:bodyPr>
          <a:lstStyle/>
          <a:p>
            <a:pPr algn="l">
              <a:spcAft>
                <a:spcPct val="50000"/>
              </a:spcAft>
            </a:pPr>
            <a:r>
              <a:rPr lang="en-GB" sz="2000" b="1" dirty="0" err="1" smtClean="0">
                <a:solidFill>
                  <a:schemeClr val="tx1">
                    <a:lumMod val="95000"/>
                    <a:lumOff val="5000"/>
                  </a:schemeClr>
                </a:solidFill>
              </a:rPr>
              <a:t>Unboxing</a:t>
            </a:r>
            <a:endParaRPr lang="en-GB" sz="2000" b="1" dirty="0">
              <a:solidFill>
                <a:schemeClr val="tx1">
                  <a:lumMod val="95000"/>
                  <a:lumOff val="5000"/>
                </a:schemeClr>
              </a:solidFill>
              <a:cs typeface="Arial" charset="0"/>
            </a:endParaRPr>
          </a:p>
        </p:txBody>
      </p:sp>
      <p:sp>
        <p:nvSpPr>
          <p:cNvPr id="15" name="TextBox 14"/>
          <p:cNvSpPr txBox="1"/>
          <p:nvPr/>
        </p:nvSpPr>
        <p:spPr>
          <a:xfrm>
            <a:off x="169776" y="555526"/>
            <a:ext cx="8578688" cy="1015663"/>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Boxing is the creation of a reference wrapper for a value type (e.g. storing an </a:t>
            </a:r>
            <a:r>
              <a:rPr lang="en-GB" b="1" dirty="0" err="1">
                <a:solidFill>
                  <a:schemeClr val="tx1">
                    <a:lumMod val="85000"/>
                    <a:lumOff val="15000"/>
                  </a:schemeClr>
                </a:solidFill>
                <a:latin typeface="Courier New" panose="02070309020205020404" pitchFamily="49" charset="0"/>
                <a:cs typeface="Courier New" panose="02070309020205020404" pitchFamily="49" charset="0"/>
              </a:rPr>
              <a:t>int</a:t>
            </a:r>
            <a:r>
              <a:rPr lang="en-GB" dirty="0">
                <a:solidFill>
                  <a:schemeClr val="tx1">
                    <a:lumMod val="85000"/>
                    <a:lumOff val="15000"/>
                  </a:schemeClr>
                </a:solidFill>
                <a:latin typeface="Calibri" pitchFamily="34" charset="0"/>
              </a:rPr>
              <a:t> </a:t>
            </a:r>
            <a:r>
              <a:rPr lang="en-GB" sz="2000" dirty="0">
                <a:solidFill>
                  <a:schemeClr val="tx1">
                    <a:lumMod val="85000"/>
                    <a:lumOff val="15000"/>
                  </a:schemeClr>
                </a:solidFill>
                <a:latin typeface="Calibri" pitchFamily="34" charset="0"/>
              </a:rPr>
              <a:t>within an </a:t>
            </a:r>
            <a:r>
              <a:rPr lang="en-GB" b="1" dirty="0">
                <a:solidFill>
                  <a:schemeClr val="tx1">
                    <a:lumMod val="85000"/>
                    <a:lumOff val="15000"/>
                  </a:schemeClr>
                </a:solidFill>
                <a:latin typeface="Courier New" panose="02070309020205020404" pitchFamily="49" charset="0"/>
                <a:cs typeface="Courier New" panose="02070309020205020404" pitchFamily="49" charset="0"/>
              </a:rPr>
              <a:t>Integer</a:t>
            </a:r>
            <a:r>
              <a:rPr lang="en-GB" sz="2000" dirty="0">
                <a:solidFill>
                  <a:schemeClr val="tx1">
                    <a:lumMod val="85000"/>
                    <a:lumOff val="15000"/>
                  </a:schemeClr>
                </a:solidFill>
                <a:latin typeface="Calibri" pitchFamily="34" charset="0"/>
              </a:rPr>
              <a:t>). Unboxing is the conversion of the reference wrapper to the value </a:t>
            </a:r>
            <a:r>
              <a:rPr lang="en-GB" sz="2000" dirty="0" smtClean="0">
                <a:solidFill>
                  <a:schemeClr val="tx1">
                    <a:lumMod val="85000"/>
                    <a:lumOff val="15000"/>
                  </a:schemeClr>
                </a:solidFill>
                <a:latin typeface="Calibri" pitchFamily="34" charset="0"/>
              </a:rPr>
              <a:t>type.</a:t>
            </a:r>
            <a:endParaRPr lang="en-GB" sz="2000" dirty="0">
              <a:solidFill>
                <a:schemeClr val="tx1">
                  <a:lumMod val="85000"/>
                  <a:lumOff val="15000"/>
                </a:schemeClr>
              </a:solidFill>
              <a:latin typeface="Calibri" pitchFamily="34" charset="0"/>
            </a:endParaRPr>
          </a:p>
        </p:txBody>
      </p:sp>
      <p:graphicFrame>
        <p:nvGraphicFramePr>
          <p:cNvPr id="16" name="Table 15"/>
          <p:cNvGraphicFramePr>
            <a:graphicFrameLocks noGrp="1"/>
          </p:cNvGraphicFramePr>
          <p:nvPr>
            <p:extLst>
              <p:ext uri="{D42A27DB-BD31-4B8C-83A1-F6EECF244321}">
                <p14:modId xmlns:p14="http://schemas.microsoft.com/office/powerpoint/2010/main" val="394850311"/>
              </p:ext>
            </p:extLst>
          </p:nvPr>
        </p:nvGraphicFramePr>
        <p:xfrm>
          <a:off x="147558" y="1987047"/>
          <a:ext cx="2373067" cy="512826"/>
        </p:xfrm>
        <a:graphic>
          <a:graphicData uri="http://schemas.openxmlformats.org/drawingml/2006/table">
            <a:tbl>
              <a:tblPr firstRow="1" firstCol="1" bandRow="1">
                <a:tableStyleId>{3B4B98B0-60AC-42C2-AFA5-B58CD77FA1E5}</a:tableStyleId>
              </a:tblPr>
              <a:tblGrid>
                <a:gridCol w="198843"/>
                <a:gridCol w="2174224"/>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dirty="0" err="1" smtClean="0">
                          <a:solidFill>
                            <a:srgbClr val="0070C0"/>
                          </a:solidFill>
                          <a:effectLst/>
                          <a:latin typeface="Courier New" pitchFamily="49" charset="0"/>
                          <a:ea typeface="Calibri"/>
                          <a:cs typeface="Courier New" pitchFamily="49" charset="0"/>
                        </a:rPr>
                        <a:t>int</a:t>
                      </a:r>
                      <a:r>
                        <a:rPr lang="en-GB" sz="1400" b="1" dirty="0" smtClean="0">
                          <a:solidFill>
                            <a:srgbClr val="0070C0"/>
                          </a:solidFill>
                          <a:effectLst/>
                          <a:latin typeface="Courier New" pitchFamily="49" charset="0"/>
                          <a:ea typeface="Calibri"/>
                          <a:cs typeface="Courier New" pitchFamily="49" charset="0"/>
                        </a:rPr>
                        <a:t> </a:t>
                      </a:r>
                      <a:r>
                        <a:rPr lang="en-GB" sz="1400" b="1" dirty="0" err="1" smtClean="0">
                          <a:solidFill>
                            <a:schemeClr val="tx1"/>
                          </a:solidFill>
                          <a:effectLst/>
                          <a:latin typeface="Courier New" pitchFamily="49" charset="0"/>
                          <a:ea typeface="Calibri"/>
                          <a:cs typeface="Courier New" pitchFamily="49" charset="0"/>
                        </a:rPr>
                        <a:t>i</a:t>
                      </a:r>
                      <a:r>
                        <a:rPr lang="en-GB" sz="1400" b="1" dirty="0" smtClean="0">
                          <a:effectLst/>
                          <a:latin typeface="Courier New" pitchFamily="49" charset="0"/>
                          <a:ea typeface="Calibri"/>
                          <a:cs typeface="Courier New" pitchFamily="49" charset="0"/>
                        </a:rPr>
                        <a:t> = </a:t>
                      </a:r>
                      <a:r>
                        <a:rPr lang="pt-BR" sz="1400" b="1" dirty="0" smtClean="0">
                          <a:solidFill>
                            <a:schemeClr val="tx1"/>
                          </a:solidFill>
                          <a:effectLst/>
                          <a:latin typeface="Courier New" pitchFamily="49" charset="0"/>
                          <a:ea typeface="Calibri"/>
                          <a:cs typeface="Courier New" pitchFamily="49" charset="0"/>
                        </a:rPr>
                        <a:t>123;</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err="1" smtClean="0">
                          <a:solidFill>
                            <a:srgbClr val="0070C0"/>
                          </a:solidFill>
                          <a:effectLst/>
                          <a:latin typeface="Courier New" pitchFamily="49" charset="0"/>
                          <a:ea typeface="Calibri"/>
                          <a:cs typeface="Courier New" pitchFamily="49" charset="0"/>
                        </a:rPr>
                        <a:t>obj</a:t>
                      </a:r>
                      <a:r>
                        <a:rPr lang="en-GB" sz="1400" b="1" dirty="0" smtClean="0">
                          <a:solidFill>
                            <a:srgbClr val="0070C0"/>
                          </a:solidFill>
                          <a:effectLst/>
                          <a:latin typeface="Courier New" pitchFamily="49" charset="0"/>
                          <a:ea typeface="Calibri"/>
                          <a:cs typeface="Courier New" pitchFamily="49" charset="0"/>
                        </a:rPr>
                        <a:t> </a:t>
                      </a:r>
                      <a:r>
                        <a:rPr lang="en-GB" sz="1400" b="1" dirty="0" smtClean="0">
                          <a:solidFill>
                            <a:schemeClr val="tx1"/>
                          </a:solidFill>
                          <a:effectLst/>
                          <a:latin typeface="Courier New" pitchFamily="49" charset="0"/>
                          <a:ea typeface="Calibri"/>
                          <a:cs typeface="Courier New" pitchFamily="49" charset="0"/>
                        </a:rPr>
                        <a:t>o</a:t>
                      </a:r>
                      <a:r>
                        <a:rPr lang="en-GB" sz="1400" b="1" baseline="0" dirty="0" smtClean="0">
                          <a:effectLst/>
                          <a:latin typeface="Courier New" pitchFamily="49" charset="0"/>
                          <a:ea typeface="Calibri"/>
                          <a:cs typeface="Courier New" pitchFamily="49" charset="0"/>
                        </a:rPr>
                        <a:t> </a:t>
                      </a:r>
                      <a:r>
                        <a:rPr lang="en-GB" sz="1400" b="1" dirty="0" smtClean="0">
                          <a:effectLst/>
                          <a:latin typeface="Courier New" pitchFamily="49" charset="0"/>
                          <a:ea typeface="Calibri"/>
                          <a:cs typeface="Courier New" pitchFamily="49" charset="0"/>
                        </a:rPr>
                        <a:t>= </a:t>
                      </a:r>
                      <a:r>
                        <a:rPr lang="pt-BR" sz="1400" b="1" dirty="0" smtClean="0">
                          <a:solidFill>
                            <a:schemeClr val="tx1"/>
                          </a:solidFill>
                          <a:effectLst/>
                          <a:latin typeface="Courier New" pitchFamily="49" charset="0"/>
                          <a:ea typeface="Calibri"/>
                          <a:cs typeface="Courier New" pitchFamily="49" charset="0"/>
                        </a:rPr>
                        <a:t>(</a:t>
                      </a:r>
                      <a:r>
                        <a:rPr lang="en-GB" sz="1400" b="1" dirty="0" err="1" smtClean="0">
                          <a:solidFill>
                            <a:srgbClr val="0070C0"/>
                          </a:solidFill>
                          <a:effectLst/>
                          <a:latin typeface="Courier New" pitchFamily="49" charset="0"/>
                          <a:ea typeface="Calibri"/>
                          <a:cs typeface="Courier New" pitchFamily="49" charset="0"/>
                        </a:rPr>
                        <a:t>obj</a:t>
                      </a:r>
                      <a:r>
                        <a:rPr lang="pt-BR" sz="1400" b="1" dirty="0" smtClean="0">
                          <a:solidFill>
                            <a:schemeClr val="tx1"/>
                          </a:solidFill>
                          <a:effectLst/>
                          <a:latin typeface="Courier New" pitchFamily="49" charset="0"/>
                          <a:ea typeface="Calibri"/>
                          <a:cs typeface="Courier New" pitchFamily="49" charset="0"/>
                        </a:rPr>
                        <a:t>)i;</a:t>
                      </a:r>
                      <a:endParaRPr lang="en-GB" sz="1400" b="1" dirty="0" smtClean="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1638394717"/>
              </p:ext>
            </p:extLst>
          </p:nvPr>
        </p:nvGraphicFramePr>
        <p:xfrm>
          <a:off x="2618229" y="1987047"/>
          <a:ext cx="2385819" cy="512826"/>
        </p:xfrm>
        <a:graphic>
          <a:graphicData uri="http://schemas.openxmlformats.org/drawingml/2006/table">
            <a:tbl>
              <a:tblPr firstRow="1" firstCol="1" bandRow="1">
                <a:tableStyleId>{3B4B98B0-60AC-42C2-AFA5-B58CD77FA1E5}</a:tableStyleId>
              </a:tblPr>
              <a:tblGrid>
                <a:gridCol w="199912"/>
                <a:gridCol w="2185907"/>
              </a:tblGrid>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b="0" dirty="0" smtClean="0">
                          <a:solidFill>
                            <a:schemeClr val="bg1">
                              <a:lumMod val="65000"/>
                            </a:schemeClr>
                          </a:solidFill>
                          <a:effectLst/>
                        </a:rPr>
                        <a:t>1</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85725" indent="0">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b="1" dirty="0" err="1" smtClean="0">
                          <a:solidFill>
                            <a:srgbClr val="0070C0"/>
                          </a:solidFill>
                          <a:effectLst/>
                          <a:latin typeface="Courier New" pitchFamily="49" charset="0"/>
                          <a:ea typeface="Calibri"/>
                          <a:cs typeface="Courier New" pitchFamily="49" charset="0"/>
                        </a:rPr>
                        <a:t>obj</a:t>
                      </a:r>
                      <a:r>
                        <a:rPr lang="en-GB" sz="1400" b="1" dirty="0" smtClean="0">
                          <a:solidFill>
                            <a:srgbClr val="0070C0"/>
                          </a:solidFill>
                          <a:effectLst/>
                          <a:latin typeface="Courier New" pitchFamily="49" charset="0"/>
                          <a:ea typeface="Calibri"/>
                          <a:cs typeface="Courier New" pitchFamily="49" charset="0"/>
                        </a:rPr>
                        <a:t> </a:t>
                      </a:r>
                      <a:r>
                        <a:rPr lang="en-GB" sz="1400" b="1" dirty="0" smtClean="0">
                          <a:solidFill>
                            <a:schemeClr val="tx1"/>
                          </a:solidFill>
                          <a:effectLst/>
                          <a:latin typeface="Courier New" pitchFamily="49" charset="0"/>
                          <a:ea typeface="Calibri"/>
                          <a:cs typeface="Courier New" pitchFamily="49" charset="0"/>
                        </a:rPr>
                        <a:t>o</a:t>
                      </a:r>
                      <a:r>
                        <a:rPr lang="en-GB" sz="1400" b="1" dirty="0" smtClean="0">
                          <a:effectLst/>
                          <a:latin typeface="Courier New" pitchFamily="49" charset="0"/>
                          <a:ea typeface="Calibri"/>
                          <a:cs typeface="Courier New" pitchFamily="49" charset="0"/>
                        </a:rPr>
                        <a:t> = o(</a:t>
                      </a:r>
                      <a:r>
                        <a:rPr lang="pt-BR" sz="1400" b="1" dirty="0" smtClean="0">
                          <a:solidFill>
                            <a:schemeClr val="tx1"/>
                          </a:solidFill>
                          <a:effectLst/>
                          <a:latin typeface="Courier New" pitchFamily="49" charset="0"/>
                          <a:ea typeface="Calibri"/>
                          <a:cs typeface="Courier New" pitchFamily="49" charset="0"/>
                        </a:rPr>
                        <a:t>123);</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0">
                <a:tc>
                  <a:txBody>
                    <a:bodyPr/>
                    <a:lstStyle/>
                    <a:p>
                      <a:pPr algn="r">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100" b="0" dirty="0" smtClean="0">
                          <a:solidFill>
                            <a:schemeClr val="bg1">
                              <a:lumMod val="65000"/>
                            </a:schemeClr>
                          </a:solidFill>
                          <a:effectLst/>
                          <a:latin typeface="Calibri"/>
                          <a:ea typeface="Calibri"/>
                          <a:cs typeface="Times New Roman"/>
                        </a:rPr>
                        <a:t>2</a:t>
                      </a:r>
                      <a:endParaRPr lang="en-GB" sz="1100" b="0" dirty="0">
                        <a:solidFill>
                          <a:schemeClr val="bg1">
                            <a:lumMod val="65000"/>
                          </a:schemeClr>
                        </a:solidFill>
                        <a:effectLst/>
                        <a:latin typeface="Calibri"/>
                        <a:ea typeface="Calibri"/>
                        <a:cs typeface="Times New Roman"/>
                      </a:endParaRPr>
                    </a:p>
                  </a:txBody>
                  <a:tcPr marL="9525" marR="9525" marT="9525" marB="9525">
                    <a:lnL>
                      <a:noFill/>
                    </a:lnL>
                    <a:lnR w="12700" cap="flat" cmpd="sng" algn="ctr">
                      <a:solidFill>
                        <a:schemeClr val="tx1"/>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p>
                      <a:pPr marL="85725" marR="0" indent="0" algn="l" defTabSz="914400" rtl="0" eaLnBrk="1" fontAlgn="auto" latinLnBrk="0" hangingPunct="1">
                        <a:lnSpc>
                          <a:spcPct val="115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GB" sz="1400" b="1" dirty="0" err="1" smtClean="0">
                          <a:solidFill>
                            <a:srgbClr val="0070C0"/>
                          </a:solidFill>
                          <a:effectLst/>
                          <a:latin typeface="Courier New" pitchFamily="49" charset="0"/>
                          <a:ea typeface="Calibri"/>
                          <a:cs typeface="Courier New" pitchFamily="49" charset="0"/>
                        </a:rPr>
                        <a:t>int</a:t>
                      </a:r>
                      <a:r>
                        <a:rPr lang="en-GB" sz="1400" b="1" dirty="0" smtClean="0">
                          <a:solidFill>
                            <a:srgbClr val="0070C0"/>
                          </a:solidFill>
                          <a:effectLst/>
                          <a:latin typeface="Courier New" pitchFamily="49" charset="0"/>
                          <a:ea typeface="Calibri"/>
                          <a:cs typeface="Courier New" pitchFamily="49" charset="0"/>
                        </a:rPr>
                        <a:t> </a:t>
                      </a:r>
                      <a:r>
                        <a:rPr lang="en-GB" sz="1400" b="1" dirty="0" smtClean="0">
                          <a:solidFill>
                            <a:schemeClr val="tx1"/>
                          </a:solidFill>
                          <a:effectLst/>
                          <a:latin typeface="Courier New" pitchFamily="49" charset="0"/>
                          <a:ea typeface="Calibri"/>
                          <a:cs typeface="Courier New" pitchFamily="49" charset="0"/>
                        </a:rPr>
                        <a:t>i</a:t>
                      </a:r>
                      <a:r>
                        <a:rPr lang="en-GB" sz="1400" b="1" baseline="0" dirty="0" smtClean="0">
                          <a:effectLst/>
                          <a:latin typeface="Courier New" pitchFamily="49" charset="0"/>
                          <a:ea typeface="Calibri"/>
                          <a:cs typeface="Courier New" pitchFamily="49" charset="0"/>
                        </a:rPr>
                        <a:t> </a:t>
                      </a:r>
                      <a:r>
                        <a:rPr lang="en-GB" sz="1400" b="1" dirty="0" smtClean="0">
                          <a:effectLst/>
                          <a:latin typeface="Courier New" pitchFamily="49" charset="0"/>
                          <a:ea typeface="Calibri"/>
                          <a:cs typeface="Courier New" pitchFamily="49" charset="0"/>
                        </a:rPr>
                        <a:t>= </a:t>
                      </a:r>
                      <a:r>
                        <a:rPr lang="pt-BR" sz="1400" b="1" dirty="0" smtClean="0">
                          <a:solidFill>
                            <a:schemeClr val="tx1"/>
                          </a:solidFill>
                          <a:effectLst/>
                          <a:latin typeface="Courier New" pitchFamily="49" charset="0"/>
                          <a:ea typeface="Calibri"/>
                          <a:cs typeface="Courier New" pitchFamily="49" charset="0"/>
                        </a:rPr>
                        <a:t>(</a:t>
                      </a:r>
                      <a:r>
                        <a:rPr lang="en-GB" sz="1400" b="1" dirty="0" err="1" smtClean="0">
                          <a:solidFill>
                            <a:srgbClr val="0070C0"/>
                          </a:solidFill>
                          <a:effectLst/>
                          <a:latin typeface="Courier New" pitchFamily="49" charset="0"/>
                          <a:ea typeface="Calibri"/>
                          <a:cs typeface="Courier New" pitchFamily="49" charset="0"/>
                        </a:rPr>
                        <a:t>int</a:t>
                      </a:r>
                      <a:r>
                        <a:rPr lang="pt-BR" sz="1400" b="1" dirty="0" smtClean="0">
                          <a:solidFill>
                            <a:schemeClr val="tx1"/>
                          </a:solidFill>
                          <a:effectLst/>
                          <a:latin typeface="Courier New" pitchFamily="49" charset="0"/>
                          <a:ea typeface="Calibri"/>
                          <a:cs typeface="Courier New" pitchFamily="49" charset="0"/>
                        </a:rPr>
                        <a:t>)o;</a:t>
                      </a:r>
                      <a:endParaRPr lang="en-GB" sz="1400" b="1" dirty="0" smtClean="0">
                        <a:solidFill>
                          <a:srgbClr val="00B050"/>
                        </a:solidFill>
                        <a:effectLst/>
                        <a:latin typeface="Courier New" pitchFamily="49" charset="0"/>
                        <a:ea typeface="Calibri"/>
                        <a:cs typeface="Courier New" pitchFamily="49"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33215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5143500"/>
          </a:xfrm>
          <a:prstGeom prst="rect">
            <a:avLst/>
          </a:prstGeom>
        </p:spPr>
      </p:pic>
      <p:sp>
        <p:nvSpPr>
          <p:cNvPr id="5" name="Title 1"/>
          <p:cNvSpPr txBox="1">
            <a:spLocks/>
          </p:cNvSpPr>
          <p:nvPr/>
        </p:nvSpPr>
        <p:spPr>
          <a:xfrm>
            <a:off x="107504" y="1275606"/>
            <a:ext cx="4608512" cy="857250"/>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l">
              <a:buFont typeface="Georgia" pitchFamily="18" charset="0"/>
              <a:buNone/>
            </a:pPr>
            <a:r>
              <a:rPr lang="en-GB" sz="4000" b="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rPr>
              <a:t>The Importance of Optimisation</a:t>
            </a:r>
            <a:endParaRPr lang="en-GB" sz="4000" b="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endParaRPr>
          </a:p>
        </p:txBody>
      </p:sp>
    </p:spTree>
    <p:extLst>
      <p:ext uri="{BB962C8B-B14F-4D97-AF65-F5344CB8AC3E}">
        <p14:creationId xmlns:p14="http://schemas.microsoft.com/office/powerpoint/2010/main" val="1112144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9776" y="555526"/>
            <a:ext cx="8434672" cy="1015663"/>
          </a:xfrm>
          <a:prstGeom prst="rect">
            <a:avLst/>
          </a:prstGeom>
          <a:noFill/>
        </p:spPr>
        <p:txBody>
          <a:bodyPr wrap="square" rtlCol="0">
            <a:spAutoFit/>
          </a:bodyPr>
          <a:lstStyle/>
          <a:p>
            <a:r>
              <a:rPr lang="en-GB" sz="2000" dirty="0">
                <a:solidFill>
                  <a:schemeClr val="tx1">
                    <a:lumMod val="85000"/>
                    <a:lumOff val="15000"/>
                  </a:schemeClr>
                </a:solidFill>
                <a:latin typeface="Calibri" pitchFamily="34" charset="0"/>
              </a:rPr>
              <a:t>Boxing and unboxing are computationally expensive </a:t>
            </a:r>
            <a:r>
              <a:rPr lang="en-GB" sz="2000" dirty="0" smtClean="0">
                <a:solidFill>
                  <a:schemeClr val="tx1">
                    <a:lumMod val="85000"/>
                    <a:lumOff val="15000"/>
                  </a:schemeClr>
                </a:solidFill>
                <a:latin typeface="Calibri" pitchFamily="34" charset="0"/>
              </a:rPr>
              <a:t>processes as a </a:t>
            </a:r>
            <a:r>
              <a:rPr lang="en-GB" sz="2000" dirty="0">
                <a:solidFill>
                  <a:schemeClr val="tx1">
                    <a:lumMod val="85000"/>
                    <a:lumOff val="15000"/>
                  </a:schemeClr>
                </a:solidFill>
                <a:latin typeface="Calibri" pitchFamily="34" charset="0"/>
              </a:rPr>
              <a:t>new object must be created every time a value type is boxed. This can be more than an order of magnitude slower than a simple assignment. </a:t>
            </a:r>
          </a:p>
        </p:txBody>
      </p:sp>
      <p:sp>
        <p:nvSpPr>
          <p:cNvPr id="8" name="TextBox 7"/>
          <p:cNvSpPr txBox="1"/>
          <p:nvPr/>
        </p:nvSpPr>
        <p:spPr>
          <a:xfrm>
            <a:off x="173196" y="1707654"/>
            <a:ext cx="4830852" cy="1323439"/>
          </a:xfrm>
          <a:prstGeom prst="rect">
            <a:avLst/>
          </a:prstGeom>
          <a:noFill/>
        </p:spPr>
        <p:txBody>
          <a:bodyPr wrap="square" rtlCol="0">
            <a:spAutoFit/>
          </a:bodyPr>
          <a:lstStyle/>
          <a:p>
            <a:r>
              <a:rPr lang="en-GB" sz="2000" dirty="0" smtClean="0">
                <a:solidFill>
                  <a:schemeClr val="tx1">
                    <a:lumMod val="85000"/>
                    <a:lumOff val="15000"/>
                  </a:schemeClr>
                </a:solidFill>
                <a:latin typeface="Calibri" pitchFamily="34" charset="0"/>
              </a:rPr>
              <a:t>The </a:t>
            </a:r>
            <a:r>
              <a:rPr lang="en-GB" sz="2000" dirty="0">
                <a:solidFill>
                  <a:schemeClr val="tx1">
                    <a:lumMod val="85000"/>
                    <a:lumOff val="15000"/>
                  </a:schemeClr>
                </a:solidFill>
                <a:latin typeface="Calibri" pitchFamily="34" charset="0"/>
              </a:rPr>
              <a:t>casting process when unboxing </a:t>
            </a:r>
            <a:r>
              <a:rPr lang="en-GB" sz="2000" dirty="0" smtClean="0">
                <a:solidFill>
                  <a:schemeClr val="tx1">
                    <a:lumMod val="85000"/>
                    <a:lumOff val="15000"/>
                  </a:schemeClr>
                </a:solidFill>
                <a:latin typeface="Calibri" pitchFamily="34" charset="0"/>
              </a:rPr>
              <a:t>also takes </a:t>
            </a:r>
            <a:r>
              <a:rPr lang="en-GB" sz="2000" dirty="0">
                <a:solidFill>
                  <a:schemeClr val="tx1">
                    <a:lumMod val="85000"/>
                    <a:lumOff val="15000"/>
                  </a:schemeClr>
                </a:solidFill>
                <a:latin typeface="Calibri" pitchFamily="34" charset="0"/>
              </a:rPr>
              <a:t>longer than a simple </a:t>
            </a:r>
            <a:r>
              <a:rPr lang="en-GB" sz="2000" dirty="0" smtClean="0">
                <a:solidFill>
                  <a:schemeClr val="tx1">
                    <a:lumMod val="85000"/>
                    <a:lumOff val="15000"/>
                  </a:schemeClr>
                </a:solidFill>
                <a:latin typeface="Calibri" pitchFamily="34" charset="0"/>
              </a:rPr>
              <a:t>assignment. Additionally, boxing/unboxing places a greater load on the GC.</a:t>
            </a:r>
          </a:p>
        </p:txBody>
      </p:sp>
      <p:pic>
        <p:nvPicPr>
          <p:cNvPr id="9" name="Picture 8"/>
          <p:cNvPicPr>
            <a:picLocks noChangeAspect="1"/>
          </p:cNvPicPr>
          <p:nvPr/>
        </p:nvPicPr>
        <p:blipFill>
          <a:blip r:embed="rId2"/>
          <a:stretch>
            <a:fillRect/>
          </a:stretch>
        </p:blipFill>
        <p:spPr>
          <a:xfrm>
            <a:off x="3131840" y="2349110"/>
            <a:ext cx="2775466" cy="2794390"/>
          </a:xfrm>
          <a:prstGeom prst="rect">
            <a:avLst/>
          </a:prstGeom>
          <a:effectLst>
            <a:outerShdw blurRad="76200" dir="18900000" sy="23000" kx="-1200000" algn="bl" rotWithShape="0">
              <a:prstClr val="black">
                <a:alpha val="20000"/>
              </a:prstClr>
            </a:outerShdw>
          </a:effectLst>
        </p:spPr>
      </p:pic>
    </p:spTree>
    <p:extLst>
      <p:ext uri="{BB962C8B-B14F-4D97-AF65-F5344CB8AC3E}">
        <p14:creationId xmlns:p14="http://schemas.microsoft.com/office/powerpoint/2010/main" val="252026202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32" y="-92546"/>
            <a:ext cx="9174431" cy="52360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4932040" y="1491630"/>
            <a:ext cx="4070924" cy="857250"/>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ctr">
              <a:buFont typeface="Georgia" pitchFamily="18" charset="0"/>
              <a:buNone/>
            </a:pPr>
            <a:r>
              <a:rPr lang="en-GB" dirty="0" smtClean="0">
                <a:solidFill>
                  <a:schemeClr val="tx1"/>
                </a:solidFill>
                <a:effectLst/>
                <a:latin typeface="Calibri" pitchFamily="34" charset="0"/>
              </a:rPr>
              <a:t>Data</a:t>
            </a:r>
          </a:p>
          <a:p>
            <a:pPr marL="0" indent="0" algn="ctr">
              <a:buFont typeface="Georgia" pitchFamily="18" charset="0"/>
              <a:buNone/>
            </a:pPr>
            <a:r>
              <a:rPr lang="en-GB" dirty="0" smtClean="0">
                <a:solidFill>
                  <a:schemeClr val="tx1"/>
                </a:solidFill>
                <a:effectLst/>
                <a:latin typeface="Calibri" pitchFamily="34" charset="0"/>
              </a:rPr>
              <a:t>Structures</a:t>
            </a:r>
            <a:endParaRPr lang="en-GB" dirty="0">
              <a:solidFill>
                <a:schemeClr val="tx1"/>
              </a:solidFill>
              <a:effectLst/>
              <a:latin typeface="Calibri" pitchFamily="34" charset="0"/>
            </a:endParaRPr>
          </a:p>
        </p:txBody>
      </p:sp>
      <p:pic>
        <p:nvPicPr>
          <p:cNvPr id="7" name="Picture 6"/>
          <p:cNvPicPr>
            <a:picLocks noChangeAspect="1"/>
          </p:cNvPicPr>
          <p:nvPr/>
        </p:nvPicPr>
        <p:blipFill>
          <a:blip r:embed="rId2"/>
          <a:stretch>
            <a:fillRect/>
          </a:stretch>
        </p:blipFill>
        <p:spPr>
          <a:xfrm>
            <a:off x="683568" y="771550"/>
            <a:ext cx="4248472" cy="3476761"/>
          </a:xfrm>
          <a:prstGeom prst="rect">
            <a:avLst/>
          </a:prstGeom>
        </p:spPr>
      </p:pic>
    </p:spTree>
    <p:extLst>
      <p:ext uri="{BB962C8B-B14F-4D97-AF65-F5344CB8AC3E}">
        <p14:creationId xmlns:p14="http://schemas.microsoft.com/office/powerpoint/2010/main" val="3369428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9776" y="555526"/>
            <a:ext cx="4402224" cy="4401205"/>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GB" sz="2000" dirty="0" smtClean="0">
                <a:solidFill>
                  <a:schemeClr val="tx1">
                    <a:lumMod val="85000"/>
                    <a:lumOff val="15000"/>
                  </a:schemeClr>
                </a:solidFill>
                <a:latin typeface="Calibri" pitchFamily="34" charset="0"/>
              </a:rPr>
              <a:t>Use </a:t>
            </a:r>
            <a:r>
              <a:rPr lang="en-GB" sz="2000" dirty="0">
                <a:solidFill>
                  <a:schemeClr val="tx1">
                    <a:lumMod val="85000"/>
                    <a:lumOff val="15000"/>
                  </a:schemeClr>
                </a:solidFill>
                <a:latin typeface="Calibri" pitchFamily="34" charset="0"/>
              </a:rPr>
              <a:t>an </a:t>
            </a:r>
            <a:r>
              <a:rPr lang="en-GB" sz="2000" dirty="0" smtClean="0">
                <a:solidFill>
                  <a:schemeClr val="tx1">
                    <a:lumMod val="85000"/>
                    <a:lumOff val="15000"/>
                  </a:schemeClr>
                </a:solidFill>
                <a:latin typeface="Calibri" pitchFamily="34" charset="0"/>
              </a:rPr>
              <a:t>array instead </a:t>
            </a:r>
            <a:r>
              <a:rPr lang="en-GB" sz="2000" dirty="0">
                <a:solidFill>
                  <a:schemeClr val="tx1">
                    <a:lumMod val="85000"/>
                    <a:lumOff val="15000"/>
                  </a:schemeClr>
                </a:solidFill>
                <a:latin typeface="Calibri" pitchFamily="34" charset="0"/>
              </a:rPr>
              <a:t>of an </a:t>
            </a:r>
            <a:r>
              <a:rPr lang="en-GB" sz="1600" b="1" dirty="0" err="1" smtClean="0">
                <a:solidFill>
                  <a:schemeClr val="tx1">
                    <a:lumMod val="85000"/>
                    <a:lumOff val="15000"/>
                  </a:schemeClr>
                </a:solidFill>
                <a:latin typeface="Courier New" panose="02070309020205020404" pitchFamily="49" charset="0"/>
                <a:cs typeface="Courier New" panose="02070309020205020404" pitchFamily="49" charset="0"/>
              </a:rPr>
              <a:t>ArrayList</a:t>
            </a:r>
            <a:r>
              <a:rPr lang="en-GB" sz="2000" dirty="0" smtClean="0">
                <a:solidFill>
                  <a:schemeClr val="tx1">
                    <a:lumMod val="85000"/>
                    <a:lumOff val="15000"/>
                  </a:schemeClr>
                </a:solidFill>
                <a:latin typeface="Calibri" pitchFamily="34" charset="0"/>
              </a:rPr>
              <a:t> if the size can be fixed.</a:t>
            </a:r>
          </a:p>
          <a:p>
            <a:pPr marL="342900" indent="-342900">
              <a:spcAft>
                <a:spcPts val="1200"/>
              </a:spcAft>
              <a:buFont typeface="Arial" panose="020B0604020202020204" pitchFamily="34" charset="0"/>
              <a:buChar char="•"/>
            </a:pPr>
            <a:r>
              <a:rPr lang="en-GB" sz="2000" dirty="0" smtClean="0">
                <a:solidFill>
                  <a:schemeClr val="tx1">
                    <a:lumMod val="85000"/>
                    <a:lumOff val="15000"/>
                  </a:schemeClr>
                </a:solidFill>
                <a:latin typeface="Calibri" pitchFamily="34" charset="0"/>
              </a:rPr>
              <a:t>Use </a:t>
            </a:r>
            <a:r>
              <a:rPr lang="en-GB" sz="2000" dirty="0">
                <a:solidFill>
                  <a:schemeClr val="tx1">
                    <a:lumMod val="85000"/>
                    <a:lumOff val="15000"/>
                  </a:schemeClr>
                </a:solidFill>
                <a:latin typeface="Calibri" pitchFamily="34" charset="0"/>
              </a:rPr>
              <a:t>an </a:t>
            </a:r>
            <a:r>
              <a:rPr lang="en-GB" sz="1600" b="1" dirty="0" err="1">
                <a:solidFill>
                  <a:schemeClr val="tx1">
                    <a:lumMod val="85000"/>
                    <a:lumOff val="15000"/>
                  </a:schemeClr>
                </a:solidFill>
                <a:latin typeface="Courier New" panose="02070309020205020404" pitchFamily="49" charset="0"/>
                <a:cs typeface="Courier New" panose="02070309020205020404" pitchFamily="49" charset="0"/>
              </a:rPr>
              <a:t>ArrayList</a:t>
            </a:r>
            <a:r>
              <a:rPr lang="en-GB" sz="2000" dirty="0">
                <a:solidFill>
                  <a:schemeClr val="tx1">
                    <a:lumMod val="85000"/>
                    <a:lumOff val="15000"/>
                  </a:schemeClr>
                </a:solidFill>
                <a:latin typeface="Calibri" pitchFamily="34" charset="0"/>
              </a:rPr>
              <a:t> </a:t>
            </a:r>
            <a:r>
              <a:rPr lang="en-GB" sz="2000" dirty="0" smtClean="0">
                <a:solidFill>
                  <a:schemeClr val="tx1">
                    <a:lumMod val="85000"/>
                    <a:lumOff val="15000"/>
                  </a:schemeClr>
                </a:solidFill>
                <a:latin typeface="Calibri" pitchFamily="34" charset="0"/>
              </a:rPr>
              <a:t>if data will be frequently accessed and not simply iterated over. Use </a:t>
            </a:r>
            <a:r>
              <a:rPr lang="en-GB" sz="2000" dirty="0">
                <a:solidFill>
                  <a:schemeClr val="tx1">
                    <a:lumMod val="85000"/>
                    <a:lumOff val="15000"/>
                  </a:schemeClr>
                </a:solidFill>
                <a:latin typeface="Calibri" pitchFamily="34" charset="0"/>
              </a:rPr>
              <a:t>a </a:t>
            </a:r>
            <a:r>
              <a:rPr lang="en-GB" sz="1600" b="1" dirty="0" err="1">
                <a:solidFill>
                  <a:schemeClr val="tx1">
                    <a:lumMod val="85000"/>
                    <a:lumOff val="15000"/>
                  </a:schemeClr>
                </a:solidFill>
                <a:latin typeface="Courier New" panose="02070309020205020404" pitchFamily="49" charset="0"/>
                <a:cs typeface="Courier New" panose="02070309020205020404" pitchFamily="49" charset="0"/>
              </a:rPr>
              <a:t>LinkedList</a:t>
            </a:r>
            <a:r>
              <a:rPr lang="en-GB" sz="2000" dirty="0">
                <a:solidFill>
                  <a:schemeClr val="tx1">
                    <a:lumMod val="85000"/>
                    <a:lumOff val="15000"/>
                  </a:schemeClr>
                </a:solidFill>
                <a:latin typeface="Calibri" pitchFamily="34" charset="0"/>
              </a:rPr>
              <a:t> if </a:t>
            </a:r>
            <a:r>
              <a:rPr lang="en-GB" sz="2000" dirty="0" smtClean="0">
                <a:solidFill>
                  <a:schemeClr val="tx1">
                    <a:lumMod val="85000"/>
                    <a:lumOff val="15000"/>
                  </a:schemeClr>
                </a:solidFill>
                <a:latin typeface="Calibri" pitchFamily="34" charset="0"/>
              </a:rPr>
              <a:t>lots of values need to be inserted or deleted from the middle of the list.</a:t>
            </a:r>
          </a:p>
          <a:p>
            <a:pPr marL="342900" indent="-342900">
              <a:spcAft>
                <a:spcPts val="1200"/>
              </a:spcAft>
              <a:buFont typeface="Arial" panose="020B0604020202020204" pitchFamily="34" charset="0"/>
              <a:buChar char="•"/>
            </a:pPr>
            <a:r>
              <a:rPr lang="en-GB" sz="2000" dirty="0" smtClean="0">
                <a:solidFill>
                  <a:schemeClr val="tx1">
                    <a:lumMod val="85000"/>
                    <a:lumOff val="15000"/>
                  </a:schemeClr>
                </a:solidFill>
                <a:latin typeface="Calibri" pitchFamily="34" charset="0"/>
              </a:rPr>
              <a:t>Use a </a:t>
            </a:r>
            <a:r>
              <a:rPr lang="en-GB" sz="1600" b="1" dirty="0" err="1" smtClean="0">
                <a:solidFill>
                  <a:schemeClr val="tx1">
                    <a:lumMod val="85000"/>
                    <a:lumOff val="15000"/>
                  </a:schemeClr>
                </a:solidFill>
                <a:latin typeface="Courier New" panose="02070309020205020404" pitchFamily="49" charset="0"/>
                <a:cs typeface="Courier New" panose="02070309020205020404" pitchFamily="49" charset="0"/>
              </a:rPr>
              <a:t>HashMap</a:t>
            </a:r>
            <a:r>
              <a:rPr lang="en-GB" sz="2000" dirty="0" smtClean="0">
                <a:solidFill>
                  <a:schemeClr val="tx1">
                    <a:lumMod val="85000"/>
                    <a:lumOff val="15000"/>
                  </a:schemeClr>
                </a:solidFill>
                <a:latin typeface="Calibri" pitchFamily="34" charset="0"/>
              </a:rPr>
              <a:t> or </a:t>
            </a:r>
            <a:r>
              <a:rPr lang="en-GB" sz="1600" b="1" dirty="0" err="1" smtClean="0">
                <a:solidFill>
                  <a:schemeClr val="tx1">
                    <a:lumMod val="85000"/>
                    <a:lumOff val="15000"/>
                  </a:schemeClr>
                </a:solidFill>
                <a:latin typeface="Courier New" panose="02070309020205020404" pitchFamily="49" charset="0"/>
                <a:cs typeface="Courier New" panose="02070309020205020404" pitchFamily="49" charset="0"/>
              </a:rPr>
              <a:t>TreeMap</a:t>
            </a:r>
            <a:r>
              <a:rPr lang="en-GB" sz="1600" dirty="0" smtClean="0">
                <a:solidFill>
                  <a:schemeClr val="tx1">
                    <a:lumMod val="85000"/>
                    <a:lumOff val="15000"/>
                  </a:schemeClr>
                </a:solidFill>
                <a:latin typeface="Calibri" pitchFamily="34" charset="0"/>
              </a:rPr>
              <a:t> </a:t>
            </a:r>
            <a:r>
              <a:rPr lang="en-GB" sz="2000" dirty="0" smtClean="0">
                <a:solidFill>
                  <a:schemeClr val="tx1">
                    <a:lumMod val="85000"/>
                    <a:lumOff val="15000"/>
                  </a:schemeClr>
                </a:solidFill>
                <a:latin typeface="Calibri" pitchFamily="34" charset="0"/>
              </a:rPr>
              <a:t>to hold object pairing (key, value). Use </a:t>
            </a:r>
            <a:r>
              <a:rPr lang="en-GB" sz="2000" dirty="0">
                <a:solidFill>
                  <a:schemeClr val="tx1">
                    <a:lumMod val="85000"/>
                    <a:lumOff val="15000"/>
                  </a:schemeClr>
                </a:solidFill>
                <a:latin typeface="Calibri" pitchFamily="34" charset="0"/>
              </a:rPr>
              <a:t>a </a:t>
            </a:r>
            <a:r>
              <a:rPr lang="en-GB" sz="1600" b="1" dirty="0" err="1">
                <a:solidFill>
                  <a:schemeClr val="tx1">
                    <a:lumMod val="85000"/>
                    <a:lumOff val="15000"/>
                  </a:schemeClr>
                </a:solidFill>
                <a:latin typeface="Courier New" panose="02070309020205020404" pitchFamily="49" charset="0"/>
                <a:cs typeface="Courier New" panose="02070309020205020404" pitchFamily="49" charset="0"/>
              </a:rPr>
              <a:t>HashMap</a:t>
            </a:r>
            <a:r>
              <a:rPr lang="en-GB" sz="2000" dirty="0">
                <a:solidFill>
                  <a:schemeClr val="tx1">
                    <a:lumMod val="85000"/>
                    <a:lumOff val="15000"/>
                  </a:schemeClr>
                </a:solidFill>
                <a:latin typeface="Calibri" pitchFamily="34" charset="0"/>
              </a:rPr>
              <a:t> if the </a:t>
            </a:r>
            <a:r>
              <a:rPr lang="en-GB" sz="2000" dirty="0" smtClean="0">
                <a:solidFill>
                  <a:schemeClr val="tx1">
                    <a:lumMod val="85000"/>
                    <a:lumOff val="15000"/>
                  </a:schemeClr>
                </a:solidFill>
                <a:latin typeface="Calibri" pitchFamily="34" charset="0"/>
              </a:rPr>
              <a:t>objects do </a:t>
            </a:r>
            <a:r>
              <a:rPr lang="en-GB" sz="2000" dirty="0">
                <a:solidFill>
                  <a:schemeClr val="tx1">
                    <a:lumMod val="85000"/>
                    <a:lumOff val="15000"/>
                  </a:schemeClr>
                </a:solidFill>
                <a:latin typeface="Calibri" pitchFamily="34" charset="0"/>
              </a:rPr>
              <a:t>not need to be </a:t>
            </a:r>
            <a:r>
              <a:rPr lang="en-GB" sz="2000" dirty="0" smtClean="0">
                <a:solidFill>
                  <a:schemeClr val="tx1">
                    <a:lumMod val="85000"/>
                    <a:lumOff val="15000"/>
                  </a:schemeClr>
                </a:solidFill>
                <a:latin typeface="Calibri" pitchFamily="34" charset="0"/>
              </a:rPr>
              <a:t>accessed in a sorted order. Use a </a:t>
            </a:r>
            <a:r>
              <a:rPr lang="en-GB" sz="1600" b="1" dirty="0" err="1" smtClean="0">
                <a:solidFill>
                  <a:schemeClr val="tx1">
                    <a:lumMod val="85000"/>
                    <a:lumOff val="15000"/>
                  </a:schemeClr>
                </a:solidFill>
                <a:latin typeface="Courier New" panose="02070309020205020404" pitchFamily="49" charset="0"/>
                <a:cs typeface="Courier New" panose="02070309020205020404" pitchFamily="49" charset="0"/>
              </a:rPr>
              <a:t>TreeMap</a:t>
            </a:r>
            <a:r>
              <a:rPr lang="en-GB" sz="2000" dirty="0" smtClean="0">
                <a:solidFill>
                  <a:schemeClr val="tx1">
                    <a:lumMod val="85000"/>
                    <a:lumOff val="15000"/>
                  </a:schemeClr>
                </a:solidFill>
                <a:latin typeface="Calibri" pitchFamily="34" charset="0"/>
              </a:rPr>
              <a:t> </a:t>
            </a:r>
            <a:r>
              <a:rPr lang="en-GB" sz="2000" dirty="0">
                <a:solidFill>
                  <a:schemeClr val="tx1">
                    <a:lumMod val="85000"/>
                    <a:lumOff val="15000"/>
                  </a:schemeClr>
                </a:solidFill>
                <a:latin typeface="Calibri" pitchFamily="34" charset="0"/>
              </a:rPr>
              <a:t>if the </a:t>
            </a:r>
            <a:r>
              <a:rPr lang="en-GB" sz="2000" dirty="0" smtClean="0">
                <a:solidFill>
                  <a:schemeClr val="tx1">
                    <a:lumMod val="85000"/>
                    <a:lumOff val="15000"/>
                  </a:schemeClr>
                </a:solidFill>
                <a:latin typeface="Calibri" pitchFamily="34" charset="0"/>
              </a:rPr>
              <a:t>objects need to be iterated over in a sorted order.</a:t>
            </a:r>
          </a:p>
        </p:txBody>
      </p:sp>
      <p:pic>
        <p:nvPicPr>
          <p:cNvPr id="4" name="Picture 3"/>
          <p:cNvPicPr>
            <a:picLocks noChangeAspect="1"/>
          </p:cNvPicPr>
          <p:nvPr/>
        </p:nvPicPr>
        <p:blipFill>
          <a:blip r:embed="rId3"/>
          <a:stretch>
            <a:fillRect/>
          </a:stretch>
        </p:blipFill>
        <p:spPr>
          <a:xfrm>
            <a:off x="4932040" y="205646"/>
            <a:ext cx="3672408" cy="376198"/>
          </a:xfrm>
          <a:prstGeom prst="rect">
            <a:avLst/>
          </a:prstGeom>
        </p:spPr>
      </p:pic>
      <p:pic>
        <p:nvPicPr>
          <p:cNvPr id="5" name="Picture 4"/>
          <p:cNvPicPr>
            <a:picLocks noChangeAspect="1"/>
          </p:cNvPicPr>
          <p:nvPr/>
        </p:nvPicPr>
        <p:blipFill>
          <a:blip r:embed="rId4"/>
          <a:stretch>
            <a:fillRect/>
          </a:stretch>
        </p:blipFill>
        <p:spPr>
          <a:xfrm>
            <a:off x="5794185" y="870105"/>
            <a:ext cx="2073439" cy="1481803"/>
          </a:xfrm>
          <a:prstGeom prst="rect">
            <a:avLst/>
          </a:prstGeom>
        </p:spPr>
      </p:pic>
      <p:pic>
        <p:nvPicPr>
          <p:cNvPr id="6" name="Picture 5"/>
          <p:cNvPicPr>
            <a:picLocks noChangeAspect="1"/>
          </p:cNvPicPr>
          <p:nvPr/>
        </p:nvPicPr>
        <p:blipFill>
          <a:blip r:embed="rId5"/>
          <a:stretch>
            <a:fillRect/>
          </a:stretch>
        </p:blipFill>
        <p:spPr>
          <a:xfrm>
            <a:off x="4932040" y="2499742"/>
            <a:ext cx="2522440" cy="1519069"/>
          </a:xfrm>
          <a:prstGeom prst="rect">
            <a:avLst/>
          </a:prstGeom>
        </p:spPr>
      </p:pic>
      <p:pic>
        <p:nvPicPr>
          <p:cNvPr id="7" name="Picture 6"/>
          <p:cNvPicPr>
            <a:picLocks noChangeAspect="1"/>
          </p:cNvPicPr>
          <p:nvPr/>
        </p:nvPicPr>
        <p:blipFill>
          <a:blip r:embed="rId6"/>
          <a:stretch>
            <a:fillRect/>
          </a:stretch>
        </p:blipFill>
        <p:spPr>
          <a:xfrm>
            <a:off x="5868144" y="3594012"/>
            <a:ext cx="2881209" cy="1368574"/>
          </a:xfrm>
          <a:prstGeom prst="rect">
            <a:avLst/>
          </a:prstGeom>
        </p:spPr>
      </p:pic>
    </p:spTree>
    <p:extLst>
      <p:ext uri="{BB962C8B-B14F-4D97-AF65-F5344CB8AC3E}">
        <p14:creationId xmlns:p14="http://schemas.microsoft.com/office/powerpoint/2010/main" val="3976645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36746"/>
            <a:ext cx="3744416" cy="4806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txBox="1">
            <a:spLocks/>
          </p:cNvSpPr>
          <p:nvPr/>
        </p:nvSpPr>
        <p:spPr>
          <a:xfrm>
            <a:off x="5148064" y="267494"/>
            <a:ext cx="3704199" cy="857250"/>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buFont typeface="Georgia" pitchFamily="18" charset="0"/>
              <a:buNone/>
            </a:pPr>
            <a:r>
              <a:rPr lang="en-GB" sz="1800" dirty="0" smtClean="0">
                <a:solidFill>
                  <a:schemeClr val="tx1"/>
                </a:solidFill>
                <a:effectLst/>
                <a:latin typeface="Calibri" pitchFamily="34" charset="0"/>
              </a:rPr>
              <a:t>By using a few simple guidelines it is possible to write code that will not be inefficient.</a:t>
            </a:r>
          </a:p>
          <a:p>
            <a:pPr marL="0" indent="0">
              <a:buFont typeface="Georgia" pitchFamily="18" charset="0"/>
              <a:buNone/>
            </a:pPr>
            <a:endParaRPr lang="en-GB" sz="1800" dirty="0">
              <a:solidFill>
                <a:schemeClr val="tx1"/>
              </a:solidFill>
              <a:effectLst/>
              <a:latin typeface="Calibri" pitchFamily="34" charset="0"/>
            </a:endParaRPr>
          </a:p>
          <a:p>
            <a:pPr marL="0" indent="0">
              <a:buFont typeface="Georgia" pitchFamily="18" charset="0"/>
              <a:buNone/>
            </a:pPr>
            <a:r>
              <a:rPr lang="en-GB" sz="1800" dirty="0" smtClean="0">
                <a:solidFill>
                  <a:schemeClr val="tx1"/>
                </a:solidFill>
                <a:effectLst/>
                <a:latin typeface="Calibri" pitchFamily="34" charset="0"/>
              </a:rPr>
              <a:t>On the other hand, making code optimally efficient typically requires a lot of time and effort and generally lessens maintainability/extensibility.</a:t>
            </a:r>
          </a:p>
          <a:p>
            <a:pPr marL="0" indent="0">
              <a:buFont typeface="Georgia" pitchFamily="18" charset="0"/>
              <a:buNone/>
            </a:pPr>
            <a:endParaRPr lang="en-GB" sz="1800" dirty="0">
              <a:solidFill>
                <a:schemeClr val="tx1"/>
              </a:solidFill>
              <a:effectLst/>
              <a:latin typeface="Calibri" pitchFamily="34" charset="0"/>
            </a:endParaRPr>
          </a:p>
          <a:p>
            <a:pPr marL="0" indent="0">
              <a:buNone/>
            </a:pPr>
            <a:endParaRPr lang="en-GB" sz="1800" dirty="0">
              <a:solidFill>
                <a:schemeClr val="tx1"/>
              </a:solidFill>
              <a:effectLst/>
              <a:latin typeface="Calibri" pitchFamily="34" charset="0"/>
            </a:endParaRPr>
          </a:p>
          <a:p>
            <a:pPr marL="0" indent="0">
              <a:buNone/>
            </a:pPr>
            <a:endParaRPr lang="en-GB" sz="1800" dirty="0">
              <a:solidFill>
                <a:schemeClr val="tx1"/>
              </a:solidFill>
              <a:effectLst/>
              <a:latin typeface="Calibri" pitchFamily="34" charset="0"/>
            </a:endParaRPr>
          </a:p>
          <a:p>
            <a:pPr marL="0" indent="0">
              <a:buFont typeface="Georgia" pitchFamily="18" charset="0"/>
              <a:buNone/>
            </a:pPr>
            <a:endParaRPr lang="en-GB" sz="1800" dirty="0" smtClean="0">
              <a:solidFill>
                <a:schemeClr val="tx1"/>
              </a:solidFill>
              <a:effectLst/>
              <a:latin typeface="Calibri" pitchFamily="34" charset="0"/>
            </a:endParaRPr>
          </a:p>
          <a:p>
            <a:pPr marL="0" indent="0">
              <a:buFont typeface="Georgia" pitchFamily="18" charset="0"/>
              <a:buNone/>
            </a:pPr>
            <a:endParaRPr lang="en-GB" sz="1800" dirty="0">
              <a:solidFill>
                <a:schemeClr val="tx1"/>
              </a:solidFill>
              <a:effectLst/>
              <a:latin typeface="Calibri" pitchFamily="34" charset="0"/>
            </a:endParaRPr>
          </a:p>
          <a:p>
            <a:pPr marL="0" indent="0">
              <a:buFont typeface="Georgia" pitchFamily="18" charset="0"/>
              <a:buNone/>
            </a:pPr>
            <a:endParaRPr lang="en-GB" sz="1800" dirty="0">
              <a:solidFill>
                <a:schemeClr val="tx1"/>
              </a:solidFill>
              <a:effectLst/>
              <a:latin typeface="Calibri" pitchFamily="34" charset="0"/>
            </a:endParaRPr>
          </a:p>
        </p:txBody>
      </p:sp>
      <p:sp>
        <p:nvSpPr>
          <p:cNvPr id="4" name="Title 1"/>
          <p:cNvSpPr txBox="1">
            <a:spLocks/>
          </p:cNvSpPr>
          <p:nvPr/>
        </p:nvSpPr>
        <p:spPr>
          <a:xfrm>
            <a:off x="107504" y="110293"/>
            <a:ext cx="3704199" cy="857250"/>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l">
              <a:buFont typeface="Georgia" pitchFamily="18" charset="0"/>
              <a:buNone/>
            </a:pPr>
            <a:r>
              <a:rPr lang="en-GB" sz="2800" dirty="0" smtClean="0">
                <a:solidFill>
                  <a:schemeClr val="tx1"/>
                </a:solidFill>
                <a:effectLst/>
                <a:latin typeface="Calibri" pitchFamily="34" charset="0"/>
              </a:rPr>
              <a:t>Key takeaways:</a:t>
            </a:r>
            <a:endParaRPr lang="en-GB" sz="2800" dirty="0">
              <a:solidFill>
                <a:schemeClr val="tx1"/>
              </a:solidFill>
              <a:effectLst/>
              <a:latin typeface="Calibri" pitchFamily="34" charset="0"/>
            </a:endParaRPr>
          </a:p>
        </p:txBody>
      </p:sp>
    </p:spTree>
    <p:extLst>
      <p:ext uri="{BB962C8B-B14F-4D97-AF65-F5344CB8AC3E}">
        <p14:creationId xmlns:p14="http://schemas.microsoft.com/office/powerpoint/2010/main" val="1477005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500"/>
                                        <p:tgtEl>
                                          <p:spTgt spid="10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srcRect/>
          <a:stretch>
            <a:fillRect/>
          </a:stretch>
        </p:blipFill>
        <p:spPr bwMode="auto">
          <a:xfrm>
            <a:off x="5364088" y="411510"/>
            <a:ext cx="2665115" cy="37719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p:cNvSpPr txBox="1"/>
          <p:nvPr/>
        </p:nvSpPr>
        <p:spPr>
          <a:xfrm>
            <a:off x="169776" y="555526"/>
            <a:ext cx="4978288" cy="4478149"/>
          </a:xfrm>
          <a:prstGeom prst="rect">
            <a:avLst/>
          </a:prstGeom>
          <a:noFill/>
        </p:spPr>
        <p:txBody>
          <a:bodyPr wrap="square" rtlCol="0">
            <a:spAutoFit/>
          </a:bodyPr>
          <a:lstStyle/>
          <a:p>
            <a:pPr>
              <a:spcAft>
                <a:spcPts val="600"/>
              </a:spcAft>
            </a:pPr>
            <a:r>
              <a:rPr lang="en-GB" sz="2000" dirty="0">
                <a:solidFill>
                  <a:schemeClr val="tx1">
                    <a:lumMod val="85000"/>
                    <a:lumOff val="15000"/>
                  </a:schemeClr>
                </a:solidFill>
                <a:latin typeface="Calibri" pitchFamily="34" charset="0"/>
              </a:rPr>
              <a:t>Optimisation is the process of developing your program so that it uses the minimal amount of some resource. Resources can include CPU time, memory, hard-disk space, network traffic, etc. Optimisation approaches can focus on:</a:t>
            </a:r>
          </a:p>
          <a:p>
            <a:pPr marL="342900" indent="-342900">
              <a:spcAft>
                <a:spcPts val="600"/>
              </a:spcAft>
              <a:buFont typeface="Arial" panose="020B0604020202020204" pitchFamily="34" charset="0"/>
              <a:buChar char="•"/>
            </a:pPr>
            <a:r>
              <a:rPr lang="en-GB" sz="2000" b="1" dirty="0">
                <a:solidFill>
                  <a:schemeClr val="tx1">
                    <a:lumMod val="85000"/>
                    <a:lumOff val="15000"/>
                  </a:schemeClr>
                </a:solidFill>
                <a:latin typeface="Calibri" pitchFamily="34" charset="0"/>
              </a:rPr>
              <a:t>Design</a:t>
            </a:r>
            <a:r>
              <a:rPr lang="en-GB" sz="2000" dirty="0">
                <a:solidFill>
                  <a:schemeClr val="tx1">
                    <a:lumMod val="85000"/>
                    <a:lumOff val="15000"/>
                  </a:schemeClr>
                </a:solidFill>
                <a:latin typeface="Calibri" pitchFamily="34" charset="0"/>
              </a:rPr>
              <a:t> – ensuring the design employs optimal algorithms, minimises redundancy, etc.</a:t>
            </a:r>
          </a:p>
          <a:p>
            <a:pPr marL="342900" indent="-342900">
              <a:spcAft>
                <a:spcPts val="1800"/>
              </a:spcAft>
              <a:buFont typeface="Arial" panose="020B0604020202020204" pitchFamily="34" charset="0"/>
              <a:buChar char="•"/>
            </a:pPr>
            <a:r>
              <a:rPr lang="en-GB" sz="2000" b="1" dirty="0">
                <a:solidFill>
                  <a:schemeClr val="tx1">
                    <a:lumMod val="85000"/>
                    <a:lumOff val="15000"/>
                  </a:schemeClr>
                </a:solidFill>
                <a:latin typeface="Calibri" pitchFamily="34" charset="0"/>
              </a:rPr>
              <a:t>Implementation</a:t>
            </a:r>
            <a:r>
              <a:rPr lang="en-GB" sz="2000" dirty="0">
                <a:solidFill>
                  <a:schemeClr val="tx1">
                    <a:lumMod val="85000"/>
                    <a:lumOff val="15000"/>
                  </a:schemeClr>
                </a:solidFill>
                <a:latin typeface="Calibri" pitchFamily="34" charset="0"/>
              </a:rPr>
              <a:t> –  ensuring the code optimally maps onto CPU instructions, avoids inefficient data usage, etc</a:t>
            </a:r>
            <a:r>
              <a:rPr lang="en-GB" sz="2000" dirty="0" smtClean="0">
                <a:solidFill>
                  <a:schemeClr val="tx1">
                    <a:lumMod val="85000"/>
                    <a:lumOff val="15000"/>
                  </a:schemeClr>
                </a:solidFill>
                <a:latin typeface="Calibri" pitchFamily="34" charset="0"/>
              </a:rPr>
              <a:t>.</a:t>
            </a:r>
          </a:p>
          <a:p>
            <a:pPr>
              <a:spcAft>
                <a:spcPts val="600"/>
              </a:spcAft>
            </a:pPr>
            <a:r>
              <a:rPr lang="en-GB" sz="2000" dirty="0" smtClean="0">
                <a:solidFill>
                  <a:schemeClr val="tx1">
                    <a:lumMod val="85000"/>
                    <a:lumOff val="15000"/>
                  </a:schemeClr>
                </a:solidFill>
                <a:latin typeface="Calibri" pitchFamily="34" charset="0"/>
              </a:rPr>
              <a:t>This section focuses on code optimisation.</a:t>
            </a:r>
            <a:endParaRPr lang="en-GB" sz="2000" dirty="0">
              <a:solidFill>
                <a:schemeClr val="tx1">
                  <a:lumMod val="85000"/>
                  <a:lumOff val="15000"/>
                </a:schemeClr>
              </a:solidFill>
              <a:latin typeface="Calibri" pitchFamily="34" charset="0"/>
            </a:endParaRPr>
          </a:p>
        </p:txBody>
      </p:sp>
    </p:spTree>
    <p:extLst>
      <p:ext uri="{BB962C8B-B14F-4D97-AF65-F5344CB8AC3E}">
        <p14:creationId xmlns:p14="http://schemas.microsoft.com/office/powerpoint/2010/main" val="3036857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441358" y="424050"/>
            <a:ext cx="2124067" cy="3034381"/>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084168" y="1995686"/>
            <a:ext cx="1605295" cy="2357426"/>
          </a:xfrm>
          <a:prstGeom prst="rect">
            <a:avLst/>
          </a:prstGeom>
          <a:ln>
            <a:noFill/>
          </a:ln>
          <a:effectLst>
            <a:outerShdw blurRad="292100" dist="139700" dir="2700000" algn="tl" rotWithShape="0">
              <a:srgbClr val="333333">
                <a:alpha val="65000"/>
              </a:srgbClr>
            </a:outerShdw>
          </a:effectLst>
        </p:spPr>
      </p:pic>
      <p:grpSp>
        <p:nvGrpSpPr>
          <p:cNvPr id="6" name="Group 5"/>
          <p:cNvGrpSpPr/>
          <p:nvPr/>
        </p:nvGrpSpPr>
        <p:grpSpPr>
          <a:xfrm>
            <a:off x="611560" y="3363838"/>
            <a:ext cx="4809889" cy="1531667"/>
            <a:chOff x="428596" y="5143512"/>
            <a:chExt cx="4935329" cy="1571612"/>
          </a:xfrm>
        </p:grpSpPr>
        <p:sp>
          <p:nvSpPr>
            <p:cNvPr id="7" name="Text Box 9"/>
            <p:cNvSpPr txBox="1">
              <a:spLocks noChangeArrowheads="1"/>
            </p:cNvSpPr>
            <p:nvPr/>
          </p:nvSpPr>
          <p:spPr bwMode="auto">
            <a:xfrm>
              <a:off x="1434835" y="5371943"/>
              <a:ext cx="3929090" cy="1200329"/>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square">
              <a:spAutoFit/>
            </a:bodyPr>
            <a:lstStyle/>
            <a:p>
              <a:pPr algn="ctr">
                <a:spcBef>
                  <a:spcPct val="50000"/>
                </a:spcBef>
              </a:pPr>
              <a:r>
                <a:rPr lang="en-GB" dirty="0" smtClean="0">
                  <a:solidFill>
                    <a:schemeClr val="tx1"/>
                  </a:solidFill>
                  <a:latin typeface="Calibri" panose="020F0502020204030204" pitchFamily="34" charset="0"/>
                </a:rPr>
                <a:t>Quote attributed to C.A.R. Hoare: "We should forget about small efficiencies, say about 97% of the time: premature optimisation is the root of all evil”</a:t>
              </a:r>
            </a:p>
          </p:txBody>
        </p:sp>
        <p:pic>
          <p:nvPicPr>
            <p:cNvPr id="8" name="Picture 1"/>
            <p:cNvPicPr>
              <a:picLocks noChangeAspect="1" noChangeArrowheads="1"/>
            </p:cNvPicPr>
            <p:nvPr/>
          </p:nvPicPr>
          <p:blipFill>
            <a:blip r:embed="rId4" cstate="print"/>
            <a:srcRect/>
            <a:stretch>
              <a:fillRect/>
            </a:stretch>
          </p:blipFill>
          <p:spPr bwMode="auto">
            <a:xfrm>
              <a:off x="428596" y="5143512"/>
              <a:ext cx="1077677" cy="15716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
        <p:nvSpPr>
          <p:cNvPr id="9" name="Rectangle 2"/>
          <p:cNvSpPr txBox="1">
            <a:spLocks/>
          </p:cNvSpPr>
          <p:nvPr/>
        </p:nvSpPr>
        <p:spPr>
          <a:xfrm>
            <a:off x="4427984" y="51470"/>
            <a:ext cx="6048672"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x-none" sz="2800" cap="small" dirty="0" smtClean="0">
                <a:solidFill>
                  <a:schemeClr val="tx1">
                    <a:lumMod val="85000"/>
                    <a:lumOff val="15000"/>
                  </a:schemeClr>
                </a:solidFill>
                <a:latin typeface="Calibri" pitchFamily="34" charset="0"/>
              </a:rPr>
              <a:t>: </a:t>
            </a:r>
            <a:r>
              <a:rPr lang="en-US" altLang="x-none" sz="2400" cap="small" dirty="0" smtClean="0">
                <a:solidFill>
                  <a:schemeClr val="tx1">
                    <a:lumMod val="85000"/>
                    <a:lumOff val="15000"/>
                  </a:schemeClr>
                </a:solidFill>
                <a:latin typeface="Calibri" pitchFamily="34" charset="0"/>
              </a:rPr>
              <a:t>Start and Stop</a:t>
            </a:r>
            <a:endParaRPr lang="en-US" sz="2800" cap="small" dirty="0">
              <a:solidFill>
                <a:schemeClr val="tx1">
                  <a:lumMod val="85000"/>
                  <a:lumOff val="15000"/>
                </a:schemeClr>
              </a:solidFill>
              <a:latin typeface="Calibri" pitchFamily="34" charset="0"/>
            </a:endParaRPr>
          </a:p>
        </p:txBody>
      </p:sp>
      <p:sp>
        <p:nvSpPr>
          <p:cNvPr id="10" name="TextBox 9"/>
          <p:cNvSpPr txBox="1"/>
          <p:nvPr/>
        </p:nvSpPr>
        <p:spPr>
          <a:xfrm>
            <a:off x="169776" y="555526"/>
            <a:ext cx="5770376" cy="2708434"/>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GB" sz="2000" b="1" dirty="0">
                <a:solidFill>
                  <a:srgbClr val="00B050"/>
                </a:solidFill>
                <a:latin typeface="Calibri" pitchFamily="34" charset="0"/>
              </a:rPr>
              <a:t>Design Optimisation - Go! </a:t>
            </a:r>
            <a:r>
              <a:rPr lang="en-GB" sz="2000" dirty="0" smtClean="0">
                <a:solidFill>
                  <a:schemeClr val="tx1">
                    <a:lumMod val="85000"/>
                    <a:lumOff val="15000"/>
                  </a:schemeClr>
                </a:solidFill>
                <a:latin typeface="Calibri" pitchFamily="34" charset="0"/>
              </a:rPr>
              <a:t>Good </a:t>
            </a:r>
            <a:r>
              <a:rPr lang="en-GB" sz="2000" dirty="0">
                <a:solidFill>
                  <a:schemeClr val="tx1">
                    <a:lumMod val="85000"/>
                    <a:lumOff val="15000"/>
                  </a:schemeClr>
                </a:solidFill>
                <a:latin typeface="Calibri" pitchFamily="34" charset="0"/>
              </a:rPr>
              <a:t>performance comes </a:t>
            </a:r>
            <a:r>
              <a:rPr lang="en-GB" sz="2000" dirty="0" smtClean="0">
                <a:solidFill>
                  <a:schemeClr val="tx1">
                    <a:lumMod val="85000"/>
                    <a:lumOff val="15000"/>
                  </a:schemeClr>
                </a:solidFill>
                <a:latin typeface="Calibri" pitchFamily="34" charset="0"/>
              </a:rPr>
              <a:t>about by getting </a:t>
            </a:r>
            <a:r>
              <a:rPr lang="en-GB" sz="2000" dirty="0">
                <a:solidFill>
                  <a:schemeClr val="tx1">
                    <a:lumMod val="85000"/>
                    <a:lumOff val="15000"/>
                  </a:schemeClr>
                </a:solidFill>
                <a:latin typeface="Calibri" pitchFamily="34" charset="0"/>
              </a:rPr>
              <a:t>the architectural design right. Given the cost of </a:t>
            </a:r>
            <a:r>
              <a:rPr lang="en-GB" sz="2000" dirty="0" smtClean="0">
                <a:solidFill>
                  <a:schemeClr val="tx1">
                    <a:lumMod val="85000"/>
                    <a:lumOff val="15000"/>
                  </a:schemeClr>
                </a:solidFill>
                <a:latin typeface="Calibri" pitchFamily="34" charset="0"/>
              </a:rPr>
              <a:t>refactoring, carefully consider </a:t>
            </a:r>
            <a:r>
              <a:rPr lang="en-GB" sz="2000" dirty="0">
                <a:solidFill>
                  <a:schemeClr val="tx1">
                    <a:lumMod val="85000"/>
                    <a:lumOff val="15000"/>
                  </a:schemeClr>
                </a:solidFill>
                <a:latin typeface="Calibri" pitchFamily="34" charset="0"/>
              </a:rPr>
              <a:t>performance </a:t>
            </a:r>
            <a:r>
              <a:rPr lang="en-GB" sz="2000" dirty="0" smtClean="0">
                <a:solidFill>
                  <a:schemeClr val="tx1">
                    <a:lumMod val="85000"/>
                    <a:lumOff val="15000"/>
                  </a:schemeClr>
                </a:solidFill>
                <a:latin typeface="Calibri" pitchFamily="34" charset="0"/>
              </a:rPr>
              <a:t>in your </a:t>
            </a:r>
            <a:r>
              <a:rPr lang="en-GB" sz="2000" dirty="0">
                <a:solidFill>
                  <a:schemeClr val="tx1">
                    <a:lumMod val="85000"/>
                    <a:lumOff val="15000"/>
                  </a:schemeClr>
                </a:solidFill>
                <a:latin typeface="Calibri" pitchFamily="34" charset="0"/>
              </a:rPr>
              <a:t>design.</a:t>
            </a:r>
          </a:p>
          <a:p>
            <a:pPr marL="342900" indent="-342900">
              <a:spcAft>
                <a:spcPts val="600"/>
              </a:spcAft>
              <a:buFont typeface="Arial" panose="020B0604020202020204" pitchFamily="34" charset="0"/>
              <a:buChar char="•"/>
            </a:pPr>
            <a:r>
              <a:rPr lang="en-GB" sz="2000" b="1" dirty="0">
                <a:solidFill>
                  <a:srgbClr val="FF0000"/>
                </a:solidFill>
                <a:latin typeface="Calibri" pitchFamily="34" charset="0"/>
              </a:rPr>
              <a:t>Code Optimisation – Stop! </a:t>
            </a:r>
            <a:r>
              <a:rPr lang="en-GB" sz="2000" dirty="0">
                <a:solidFill>
                  <a:schemeClr val="tx1">
                    <a:lumMod val="85000"/>
                    <a:lumOff val="15000"/>
                  </a:schemeClr>
                </a:solidFill>
                <a:latin typeface="Calibri" pitchFamily="34" charset="0"/>
              </a:rPr>
              <a:t>Code optimisation can be ‘expensive’ in terms of </a:t>
            </a:r>
            <a:r>
              <a:rPr lang="en-GB" sz="2000" dirty="0" smtClean="0">
                <a:solidFill>
                  <a:schemeClr val="tx1">
                    <a:lumMod val="85000"/>
                    <a:lumOff val="15000"/>
                  </a:schemeClr>
                </a:solidFill>
                <a:latin typeface="Calibri" pitchFamily="34" charset="0"/>
              </a:rPr>
              <a:t>time and complexity. </a:t>
            </a:r>
            <a:r>
              <a:rPr lang="en-GB" sz="2000" dirty="0">
                <a:solidFill>
                  <a:schemeClr val="tx1">
                    <a:lumMod val="85000"/>
                    <a:lumOff val="15000"/>
                  </a:schemeClr>
                </a:solidFill>
                <a:latin typeface="Calibri" pitchFamily="34" charset="0"/>
              </a:rPr>
              <a:t>It is generally recommended not to </a:t>
            </a:r>
            <a:r>
              <a:rPr lang="en-GB" sz="2000" dirty="0" smtClean="0">
                <a:solidFill>
                  <a:schemeClr val="tx1">
                    <a:lumMod val="85000"/>
                    <a:lumOff val="15000"/>
                  </a:schemeClr>
                </a:solidFill>
                <a:latin typeface="Calibri" pitchFamily="34" charset="0"/>
              </a:rPr>
              <a:t>heavily optimise </a:t>
            </a:r>
            <a:r>
              <a:rPr lang="en-GB" sz="2000" dirty="0">
                <a:solidFill>
                  <a:schemeClr val="tx1">
                    <a:lumMod val="85000"/>
                    <a:lumOff val="15000"/>
                  </a:schemeClr>
                </a:solidFill>
                <a:latin typeface="Calibri" pitchFamily="34" charset="0"/>
              </a:rPr>
              <a:t>code until there is </a:t>
            </a:r>
            <a:r>
              <a:rPr lang="en-GB" sz="2000" dirty="0" smtClean="0">
                <a:solidFill>
                  <a:schemeClr val="tx1">
                    <a:lumMod val="85000"/>
                    <a:lumOff val="15000"/>
                  </a:schemeClr>
                </a:solidFill>
                <a:latin typeface="Calibri" pitchFamily="34" charset="0"/>
              </a:rPr>
              <a:t>a clear need </a:t>
            </a:r>
            <a:r>
              <a:rPr lang="en-GB" sz="2000" dirty="0">
                <a:solidFill>
                  <a:schemeClr val="tx1">
                    <a:lumMod val="85000"/>
                    <a:lumOff val="15000"/>
                  </a:schemeClr>
                </a:solidFill>
                <a:latin typeface="Calibri" pitchFamily="34" charset="0"/>
              </a:rPr>
              <a:t>to do so</a:t>
            </a:r>
            <a:r>
              <a:rPr lang="en-GB" sz="2000" dirty="0" smtClean="0">
                <a:solidFill>
                  <a:schemeClr val="tx1">
                    <a:lumMod val="85000"/>
                    <a:lumOff val="15000"/>
                  </a:schemeClr>
                </a:solidFill>
                <a:latin typeface="Calibri" pitchFamily="34" charset="0"/>
              </a:rPr>
              <a:t>.</a:t>
            </a:r>
            <a:endParaRPr lang="en-GB" sz="2000" dirty="0">
              <a:solidFill>
                <a:schemeClr val="tx1">
                  <a:lumMod val="85000"/>
                  <a:lumOff val="15000"/>
                </a:schemeClr>
              </a:solidFill>
              <a:latin typeface="Calibri" pitchFamily="34" charset="0"/>
            </a:endParaRPr>
          </a:p>
        </p:txBody>
      </p:sp>
    </p:spTree>
    <p:extLst>
      <p:ext uri="{BB962C8B-B14F-4D97-AF65-F5344CB8AC3E}">
        <p14:creationId xmlns:p14="http://schemas.microsoft.com/office/powerpoint/2010/main" val="282735070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
                                            <p:txEl>
                                              <p:pRg st="1" end="1"/>
                                            </p:txEl>
                                          </p:spTgt>
                                        </p:tgtEl>
                                        <p:attrNameLst>
                                          <p:attrName>style.visibility</p:attrName>
                                        </p:attrNameLst>
                                      </p:cBhvr>
                                      <p:to>
                                        <p:strVal val="visible"/>
                                      </p:to>
                                    </p:set>
                                    <p:animEffect transition="in" filter="fade">
                                      <p:cBhvr>
                                        <p:cTn id="16" dur="500"/>
                                        <p:tgtEl>
                                          <p:spTgt spid="10">
                                            <p:txEl>
                                              <p:pRg st="1" end="1"/>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69776" y="555526"/>
            <a:ext cx="5410336" cy="2015936"/>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GB" sz="2000" dirty="0">
                <a:solidFill>
                  <a:schemeClr val="tx1">
                    <a:lumMod val="85000"/>
                    <a:lumOff val="15000"/>
                  </a:schemeClr>
                </a:solidFill>
                <a:latin typeface="Calibri" pitchFamily="34" charset="0"/>
              </a:rPr>
              <a:t>Whenever the UPS or FPS targets cannot be </a:t>
            </a:r>
            <a:r>
              <a:rPr lang="en-GB" sz="2000" dirty="0" smtClean="0">
                <a:solidFill>
                  <a:schemeClr val="tx1">
                    <a:lumMod val="85000"/>
                    <a:lumOff val="15000"/>
                  </a:schemeClr>
                </a:solidFill>
                <a:latin typeface="Calibri" pitchFamily="34" charset="0"/>
              </a:rPr>
              <a:t>obtained, </a:t>
            </a:r>
            <a:r>
              <a:rPr lang="en-GB" sz="2000" dirty="0">
                <a:solidFill>
                  <a:schemeClr val="tx1">
                    <a:lumMod val="85000"/>
                    <a:lumOff val="15000"/>
                  </a:schemeClr>
                </a:solidFill>
                <a:latin typeface="Calibri" pitchFamily="34" charset="0"/>
              </a:rPr>
              <a:t>profile the game to </a:t>
            </a:r>
            <a:r>
              <a:rPr lang="en-GB" sz="2000" dirty="0" smtClean="0">
                <a:solidFill>
                  <a:schemeClr val="tx1">
                    <a:lumMod val="85000"/>
                    <a:lumOff val="15000"/>
                  </a:schemeClr>
                </a:solidFill>
                <a:latin typeface="Calibri" pitchFamily="34" charset="0"/>
              </a:rPr>
              <a:t>find the areas consuming </a:t>
            </a:r>
            <a:r>
              <a:rPr lang="en-GB" sz="2000" dirty="0">
                <a:solidFill>
                  <a:schemeClr val="tx1">
                    <a:lumMod val="85000"/>
                    <a:lumOff val="15000"/>
                  </a:schemeClr>
                </a:solidFill>
                <a:latin typeface="Calibri" pitchFamily="34" charset="0"/>
              </a:rPr>
              <a:t>most CPU/GPU time.</a:t>
            </a:r>
          </a:p>
          <a:p>
            <a:pPr marL="342900" indent="-342900">
              <a:spcAft>
                <a:spcPts val="600"/>
              </a:spcAft>
              <a:buFont typeface="Arial" panose="020B0604020202020204" pitchFamily="34" charset="0"/>
              <a:buChar char="•"/>
            </a:pPr>
            <a:r>
              <a:rPr lang="en-GB" sz="2000" dirty="0">
                <a:solidFill>
                  <a:schemeClr val="tx1">
                    <a:lumMod val="85000"/>
                    <a:lumOff val="15000"/>
                  </a:schemeClr>
                </a:solidFill>
                <a:latin typeface="Calibri" pitchFamily="34" charset="0"/>
              </a:rPr>
              <a:t>Based on the profiling and the design, decide which areas can be optimised and how they will be optimised</a:t>
            </a:r>
            <a:r>
              <a:rPr lang="en-GB" sz="2000" dirty="0" smtClean="0">
                <a:solidFill>
                  <a:schemeClr val="tx1">
                    <a:lumMod val="85000"/>
                    <a:lumOff val="15000"/>
                  </a:schemeClr>
                </a:solidFill>
                <a:latin typeface="Calibri" pitchFamily="34" charset="0"/>
              </a:rPr>
              <a:t>.</a:t>
            </a:r>
            <a:endParaRPr lang="en-GB" sz="2000" dirty="0">
              <a:solidFill>
                <a:schemeClr val="tx1">
                  <a:lumMod val="85000"/>
                  <a:lumOff val="15000"/>
                </a:schemeClr>
              </a:solidFill>
              <a:latin typeface="Calibri" pitchFamily="34" charset="0"/>
            </a:endParaRPr>
          </a:p>
        </p:txBody>
      </p:sp>
      <p:sp>
        <p:nvSpPr>
          <p:cNvPr id="8" name="Rectangle 2"/>
          <p:cNvSpPr txBox="1">
            <a:spLocks/>
          </p:cNvSpPr>
          <p:nvPr/>
        </p:nvSpPr>
        <p:spPr>
          <a:xfrm>
            <a:off x="4427984" y="51470"/>
            <a:ext cx="6048672"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x-none" sz="2800" cap="small" dirty="0" smtClean="0">
                <a:solidFill>
                  <a:schemeClr val="tx1">
                    <a:lumMod val="85000"/>
                    <a:lumOff val="15000"/>
                  </a:schemeClr>
                </a:solidFill>
                <a:latin typeface="Calibri" pitchFamily="34" charset="0"/>
              </a:rPr>
              <a:t>: </a:t>
            </a:r>
            <a:r>
              <a:rPr lang="en-US" altLang="x-none" sz="2400" cap="small" dirty="0" smtClean="0">
                <a:solidFill>
                  <a:schemeClr val="tx1">
                    <a:lumMod val="85000"/>
                    <a:lumOff val="15000"/>
                  </a:schemeClr>
                </a:solidFill>
                <a:latin typeface="Calibri" pitchFamily="34" charset="0"/>
              </a:rPr>
              <a:t>The Process</a:t>
            </a:r>
            <a:endParaRPr lang="en-US" sz="2800" cap="small" dirty="0">
              <a:solidFill>
                <a:schemeClr val="tx1">
                  <a:lumMod val="85000"/>
                  <a:lumOff val="15000"/>
                </a:schemeClr>
              </a:solidFill>
              <a:latin typeface="Calibri" pitchFamily="34" charset="0"/>
            </a:endParaRPr>
          </a:p>
        </p:txBody>
      </p:sp>
      <p:pic>
        <p:nvPicPr>
          <p:cNvPr id="10" name="Picture 9"/>
          <p:cNvPicPr>
            <a:picLocks noChangeAspect="1"/>
          </p:cNvPicPr>
          <p:nvPr/>
        </p:nvPicPr>
        <p:blipFill>
          <a:blip r:embed="rId2"/>
          <a:stretch>
            <a:fillRect/>
          </a:stretch>
        </p:blipFill>
        <p:spPr>
          <a:xfrm>
            <a:off x="3347864" y="1131590"/>
            <a:ext cx="5620455" cy="3545210"/>
          </a:xfrm>
          <a:prstGeom prst="rect">
            <a:avLst/>
          </a:prstGeom>
        </p:spPr>
      </p:pic>
      <p:sp>
        <p:nvSpPr>
          <p:cNvPr id="11" name="TextBox 10"/>
          <p:cNvSpPr txBox="1"/>
          <p:nvPr/>
        </p:nvSpPr>
        <p:spPr>
          <a:xfrm>
            <a:off x="179512" y="2571750"/>
            <a:ext cx="3528392" cy="2708434"/>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GB" sz="2000" dirty="0" smtClean="0">
                <a:solidFill>
                  <a:schemeClr val="tx1">
                    <a:lumMod val="85000"/>
                    <a:lumOff val="15000"/>
                  </a:schemeClr>
                </a:solidFill>
                <a:latin typeface="Calibri" pitchFamily="34" charset="0"/>
              </a:rPr>
              <a:t>Implement </a:t>
            </a:r>
            <a:r>
              <a:rPr lang="en-GB" sz="2000" dirty="0">
                <a:solidFill>
                  <a:schemeClr val="tx1">
                    <a:lumMod val="85000"/>
                    <a:lumOff val="15000"/>
                  </a:schemeClr>
                </a:solidFill>
                <a:latin typeface="Calibri" pitchFamily="34" charset="0"/>
              </a:rPr>
              <a:t>optimisations, re-profile, and repeat until desired </a:t>
            </a:r>
            <a:r>
              <a:rPr lang="en-GB" sz="2000" dirty="0" smtClean="0">
                <a:solidFill>
                  <a:schemeClr val="tx1">
                    <a:lumMod val="85000"/>
                    <a:lumOff val="15000"/>
                  </a:schemeClr>
                </a:solidFill>
                <a:latin typeface="Calibri" pitchFamily="34" charset="0"/>
              </a:rPr>
              <a:t>targets </a:t>
            </a:r>
            <a:r>
              <a:rPr lang="en-GB" sz="2000" dirty="0">
                <a:solidFill>
                  <a:schemeClr val="tx1">
                    <a:lumMod val="85000"/>
                    <a:lumOff val="15000"/>
                  </a:schemeClr>
                </a:solidFill>
                <a:latin typeface="Calibri" pitchFamily="34" charset="0"/>
              </a:rPr>
              <a:t>obtained.</a:t>
            </a:r>
          </a:p>
          <a:p>
            <a:pPr marL="342900" indent="-342900">
              <a:spcAft>
                <a:spcPts val="600"/>
              </a:spcAft>
              <a:buFont typeface="Arial" panose="020B0604020202020204" pitchFamily="34" charset="0"/>
              <a:buChar char="•"/>
            </a:pPr>
            <a:r>
              <a:rPr lang="en-GB" sz="2000" dirty="0">
                <a:solidFill>
                  <a:schemeClr val="tx1">
                    <a:lumMod val="85000"/>
                    <a:lumOff val="15000"/>
                  </a:schemeClr>
                </a:solidFill>
                <a:latin typeface="Calibri" pitchFamily="34" charset="0"/>
              </a:rPr>
              <a:t>If targets cannot be reached, then the wider game design and/or game feature set must be reconsidered.</a:t>
            </a:r>
          </a:p>
          <a:p>
            <a:pPr>
              <a:spcAft>
                <a:spcPts val="600"/>
              </a:spcAft>
            </a:pPr>
            <a:endParaRPr lang="en-GB" sz="2000" dirty="0">
              <a:solidFill>
                <a:schemeClr val="tx1">
                  <a:lumMod val="85000"/>
                  <a:lumOff val="15000"/>
                </a:schemeClr>
              </a:solidFill>
              <a:latin typeface="Calibri" pitchFamily="34" charset="0"/>
            </a:endParaRPr>
          </a:p>
        </p:txBody>
      </p:sp>
    </p:spTree>
    <p:extLst>
      <p:ext uri="{BB962C8B-B14F-4D97-AF65-F5344CB8AC3E}">
        <p14:creationId xmlns:p14="http://schemas.microsoft.com/office/powerpoint/2010/main" val="91866789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50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animEffect transition="in" filter="fade">
                                      <p:cBhvr>
                                        <p:cTn id="21" dur="500"/>
                                        <p:tgtEl>
                                          <p:spTgt spid="11">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xEl>
                                              <p:pRg st="1" end="1"/>
                                            </p:txEl>
                                          </p:spTgt>
                                        </p:tgtEl>
                                        <p:attrNameLst>
                                          <p:attrName>style.visibility</p:attrName>
                                        </p:attrNameLst>
                                      </p:cBhvr>
                                      <p:to>
                                        <p:strVal val="visible"/>
                                      </p:to>
                                    </p:set>
                                    <p:animEffect transition="in" filter="fade">
                                      <p:cBhvr>
                                        <p:cTn id="26"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p:cNvSpPr>
          <p:nvPr/>
        </p:nvSpPr>
        <p:spPr>
          <a:xfrm>
            <a:off x="4427984" y="51470"/>
            <a:ext cx="6048672"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x-none" sz="2800" cap="small" dirty="0" smtClean="0">
                <a:solidFill>
                  <a:schemeClr val="tx1">
                    <a:lumMod val="85000"/>
                    <a:lumOff val="15000"/>
                  </a:schemeClr>
                </a:solidFill>
                <a:latin typeface="Calibri" pitchFamily="34" charset="0"/>
              </a:rPr>
              <a:t>: </a:t>
            </a:r>
            <a:r>
              <a:rPr lang="en-US" altLang="x-none" sz="2400" cap="small" dirty="0" smtClean="0">
                <a:solidFill>
                  <a:schemeClr val="tx1">
                    <a:lumMod val="85000"/>
                    <a:lumOff val="15000"/>
                  </a:schemeClr>
                </a:solidFill>
                <a:latin typeface="Calibri" pitchFamily="34" charset="0"/>
              </a:rPr>
              <a:t>JIT – A Helping Hand</a:t>
            </a:r>
            <a:endParaRPr lang="en-US" sz="2800" cap="small" dirty="0">
              <a:solidFill>
                <a:schemeClr val="tx1">
                  <a:lumMod val="85000"/>
                  <a:lumOff val="15000"/>
                </a:schemeClr>
              </a:solidFill>
              <a:latin typeface="Calibri" pitchFamily="34" charset="0"/>
            </a:endParaRPr>
          </a:p>
        </p:txBody>
      </p:sp>
      <p:sp>
        <p:nvSpPr>
          <p:cNvPr id="8" name="TextBox 7"/>
          <p:cNvSpPr txBox="1"/>
          <p:nvPr/>
        </p:nvSpPr>
        <p:spPr>
          <a:xfrm>
            <a:off x="169776" y="555526"/>
            <a:ext cx="4978288" cy="3554819"/>
          </a:xfrm>
          <a:prstGeom prst="rect">
            <a:avLst/>
          </a:prstGeom>
          <a:noFill/>
        </p:spPr>
        <p:txBody>
          <a:bodyPr wrap="square" rtlCol="0">
            <a:spAutoFit/>
          </a:bodyPr>
          <a:lstStyle/>
          <a:p>
            <a:pPr>
              <a:spcAft>
                <a:spcPts val="600"/>
              </a:spcAft>
            </a:pPr>
            <a:r>
              <a:rPr lang="en-GB" sz="2000" dirty="0" smtClean="0">
                <a:solidFill>
                  <a:schemeClr val="tx1">
                    <a:lumMod val="85000"/>
                    <a:lumOff val="15000"/>
                  </a:schemeClr>
                </a:solidFill>
                <a:latin typeface="Calibri" pitchFamily="34" charset="0"/>
              </a:rPr>
              <a:t>Managed languages, such as Java </a:t>
            </a:r>
            <a:r>
              <a:rPr lang="en-GB" sz="2000" dirty="0">
                <a:solidFill>
                  <a:schemeClr val="tx1">
                    <a:lumMod val="85000"/>
                    <a:lumOff val="15000"/>
                  </a:schemeClr>
                </a:solidFill>
                <a:latin typeface="Calibri" pitchFamily="34" charset="0"/>
              </a:rPr>
              <a:t>and C</a:t>
            </a:r>
            <a:r>
              <a:rPr lang="en-GB" sz="2000" dirty="0" smtClean="0">
                <a:solidFill>
                  <a:schemeClr val="tx1">
                    <a:lumMod val="85000"/>
                    <a:lumOff val="15000"/>
                  </a:schemeClr>
                </a:solidFill>
                <a:latin typeface="Calibri" pitchFamily="34" charset="0"/>
              </a:rPr>
              <a:t>#, tend to </a:t>
            </a:r>
            <a:r>
              <a:rPr lang="en-GB" sz="2000" dirty="0">
                <a:solidFill>
                  <a:schemeClr val="tx1">
                    <a:lumMod val="85000"/>
                    <a:lumOff val="15000"/>
                  </a:schemeClr>
                </a:solidFill>
                <a:latin typeface="Calibri" pitchFamily="34" charset="0"/>
              </a:rPr>
              <a:t>use </a:t>
            </a:r>
            <a:r>
              <a:rPr lang="en-GB" sz="2000" dirty="0" smtClean="0">
                <a:solidFill>
                  <a:schemeClr val="tx1">
                    <a:lumMod val="85000"/>
                    <a:lumOff val="15000"/>
                  </a:schemeClr>
                </a:solidFill>
                <a:latin typeface="Calibri" pitchFamily="34" charset="0"/>
              </a:rPr>
              <a:t>JIT </a:t>
            </a:r>
            <a:r>
              <a:rPr lang="en-GB" sz="2000" dirty="0">
                <a:solidFill>
                  <a:schemeClr val="tx1">
                    <a:lumMod val="85000"/>
                    <a:lumOff val="15000"/>
                  </a:schemeClr>
                </a:solidFill>
                <a:latin typeface="Calibri" pitchFamily="34" charset="0"/>
              </a:rPr>
              <a:t>(just-in-time) </a:t>
            </a:r>
            <a:r>
              <a:rPr lang="en-GB" sz="2000" dirty="0" smtClean="0">
                <a:solidFill>
                  <a:schemeClr val="tx1">
                    <a:lumMod val="85000"/>
                    <a:lumOff val="15000"/>
                  </a:schemeClr>
                </a:solidFill>
                <a:latin typeface="Calibri" pitchFamily="34" charset="0"/>
              </a:rPr>
              <a:t>compilers when compiling from the intermediate </a:t>
            </a:r>
            <a:r>
              <a:rPr lang="en-GB" sz="2000" dirty="0">
                <a:solidFill>
                  <a:schemeClr val="tx1">
                    <a:lumMod val="85000"/>
                    <a:lumOff val="15000"/>
                  </a:schemeClr>
                </a:solidFill>
                <a:latin typeface="Calibri" pitchFamily="34" charset="0"/>
              </a:rPr>
              <a:t>language (IL) into native code at runtime. </a:t>
            </a:r>
          </a:p>
          <a:p>
            <a:pPr>
              <a:spcAft>
                <a:spcPts val="600"/>
              </a:spcAft>
            </a:pPr>
            <a:r>
              <a:rPr lang="en-GB" sz="2000" dirty="0" smtClean="0">
                <a:solidFill>
                  <a:schemeClr val="tx1">
                    <a:lumMod val="85000"/>
                    <a:lumOff val="15000"/>
                  </a:schemeClr>
                </a:solidFill>
                <a:latin typeface="Calibri" pitchFamily="34" charset="0"/>
              </a:rPr>
              <a:t>A good JIT compiler will help optimise code, often by:</a:t>
            </a:r>
          </a:p>
          <a:p>
            <a:pPr marL="342900" indent="-342900">
              <a:spcAft>
                <a:spcPts val="600"/>
              </a:spcAft>
              <a:buFont typeface="Arial" panose="020B0604020202020204" pitchFamily="34" charset="0"/>
              <a:buChar char="•"/>
            </a:pPr>
            <a:r>
              <a:rPr lang="en-GB" sz="2000" dirty="0" smtClean="0">
                <a:solidFill>
                  <a:schemeClr val="tx1">
                    <a:lumMod val="85000"/>
                    <a:lumOff val="15000"/>
                  </a:schemeClr>
                </a:solidFill>
                <a:latin typeface="Calibri" pitchFamily="34" charset="0"/>
              </a:rPr>
              <a:t>Constant </a:t>
            </a:r>
            <a:r>
              <a:rPr lang="en-GB" sz="2000" dirty="0">
                <a:solidFill>
                  <a:schemeClr val="tx1">
                    <a:lumMod val="85000"/>
                    <a:lumOff val="15000"/>
                  </a:schemeClr>
                </a:solidFill>
                <a:latin typeface="Calibri" pitchFamily="34" charset="0"/>
              </a:rPr>
              <a:t>folding / copy propagation</a:t>
            </a:r>
          </a:p>
          <a:p>
            <a:pPr marL="342900" indent="-342900">
              <a:spcAft>
                <a:spcPts val="600"/>
              </a:spcAft>
              <a:buFont typeface="Arial" panose="020B0604020202020204" pitchFamily="34" charset="0"/>
              <a:buChar char="•"/>
            </a:pPr>
            <a:r>
              <a:rPr lang="en-GB" sz="2000" dirty="0">
                <a:solidFill>
                  <a:schemeClr val="tx1">
                    <a:lumMod val="85000"/>
                    <a:lumOff val="15000"/>
                  </a:schemeClr>
                </a:solidFill>
                <a:latin typeface="Calibri" pitchFamily="34" charset="0"/>
              </a:rPr>
              <a:t>Method in-lining</a:t>
            </a:r>
          </a:p>
          <a:p>
            <a:pPr marL="342900" indent="-342900">
              <a:spcAft>
                <a:spcPts val="600"/>
              </a:spcAft>
              <a:buFont typeface="Arial" panose="020B0604020202020204" pitchFamily="34" charset="0"/>
              <a:buChar char="•"/>
            </a:pPr>
            <a:r>
              <a:rPr lang="en-GB" sz="2000" dirty="0">
                <a:solidFill>
                  <a:schemeClr val="tx1">
                    <a:lumMod val="85000"/>
                    <a:lumOff val="15000"/>
                  </a:schemeClr>
                </a:solidFill>
                <a:latin typeface="Calibri" pitchFamily="34" charset="0"/>
              </a:rPr>
              <a:t>Extraction of loop invariants</a:t>
            </a:r>
          </a:p>
          <a:p>
            <a:pPr marL="342900" indent="-342900">
              <a:spcAft>
                <a:spcPts val="600"/>
              </a:spcAft>
              <a:buFont typeface="Arial" panose="020B0604020202020204" pitchFamily="34" charset="0"/>
              <a:buChar char="•"/>
            </a:pPr>
            <a:r>
              <a:rPr lang="en-GB" sz="2000" dirty="0">
                <a:solidFill>
                  <a:schemeClr val="tx1">
                    <a:lumMod val="85000"/>
                    <a:lumOff val="15000"/>
                  </a:schemeClr>
                </a:solidFill>
                <a:latin typeface="Calibri" pitchFamily="34" charset="0"/>
              </a:rPr>
              <a:t>Loop unrolling (for small loops</a:t>
            </a:r>
            <a:r>
              <a:rPr lang="en-GB" sz="2000" dirty="0" smtClean="0">
                <a:solidFill>
                  <a:schemeClr val="tx1">
                    <a:lumMod val="85000"/>
                    <a:lumOff val="15000"/>
                  </a:schemeClr>
                </a:solidFill>
                <a:latin typeface="Calibri" pitchFamily="34" charset="0"/>
              </a:rPr>
              <a:t>)</a:t>
            </a:r>
            <a:endParaRPr lang="en-GB" sz="2000" dirty="0">
              <a:solidFill>
                <a:schemeClr val="tx1">
                  <a:lumMod val="85000"/>
                  <a:lumOff val="15000"/>
                </a:schemeClr>
              </a:solidFill>
              <a:latin typeface="Calibri" pitchFamily="34" charset="0"/>
            </a:endParaRPr>
          </a:p>
        </p:txBody>
      </p:sp>
      <p:sp>
        <p:nvSpPr>
          <p:cNvPr id="9" name="TextBox 8"/>
          <p:cNvSpPr txBox="1"/>
          <p:nvPr/>
        </p:nvSpPr>
        <p:spPr>
          <a:xfrm>
            <a:off x="169776" y="4296161"/>
            <a:ext cx="7210536" cy="707886"/>
          </a:xfrm>
          <a:prstGeom prst="rect">
            <a:avLst/>
          </a:prstGeom>
          <a:noFill/>
        </p:spPr>
        <p:txBody>
          <a:bodyPr wrap="square" rtlCol="0">
            <a:spAutoFit/>
          </a:bodyPr>
          <a:lstStyle/>
          <a:p>
            <a:pPr>
              <a:spcAft>
                <a:spcPts val="600"/>
              </a:spcAft>
            </a:pPr>
            <a:r>
              <a:rPr lang="en-GB" sz="2000" b="1" dirty="0" smtClean="0">
                <a:solidFill>
                  <a:schemeClr val="tx1">
                    <a:lumMod val="85000"/>
                    <a:lumOff val="15000"/>
                  </a:schemeClr>
                </a:solidFill>
                <a:latin typeface="Calibri" pitchFamily="34" charset="0"/>
              </a:rPr>
              <a:t>Aside: </a:t>
            </a:r>
            <a:r>
              <a:rPr lang="en-GB" sz="2000" dirty="0" smtClean="0">
                <a:solidFill>
                  <a:schemeClr val="tx1">
                    <a:lumMod val="85000"/>
                    <a:lumOff val="15000"/>
                  </a:schemeClr>
                </a:solidFill>
                <a:latin typeface="Calibri" pitchFamily="34" charset="0"/>
              </a:rPr>
              <a:t>Due to the diversity and fragmentation of Android devices, it is difficult to make any assumptions (not all devices may have a JIT).</a:t>
            </a:r>
            <a:endParaRPr lang="en-GB" sz="2000" dirty="0">
              <a:solidFill>
                <a:schemeClr val="tx1">
                  <a:lumMod val="85000"/>
                  <a:lumOff val="15000"/>
                </a:schemeClr>
              </a:solidFill>
              <a:latin typeface="Calibri" pitchFamily="34" charset="0"/>
            </a:endParaRPr>
          </a:p>
        </p:txBody>
      </p:sp>
      <p:pic>
        <p:nvPicPr>
          <p:cNvPr id="10" name="Picture 9"/>
          <p:cNvPicPr>
            <a:picLocks noChangeAspect="1"/>
          </p:cNvPicPr>
          <p:nvPr/>
        </p:nvPicPr>
        <p:blipFill>
          <a:blip r:embed="rId2"/>
          <a:stretch>
            <a:fillRect/>
          </a:stretch>
        </p:blipFill>
        <p:spPr>
          <a:xfrm>
            <a:off x="5133716" y="195486"/>
            <a:ext cx="4010284" cy="3595888"/>
          </a:xfrm>
          <a:prstGeom prst="rect">
            <a:avLst/>
          </a:prstGeom>
        </p:spPr>
      </p:pic>
    </p:spTree>
    <p:extLst>
      <p:ext uri="{BB962C8B-B14F-4D97-AF65-F5344CB8AC3E}">
        <p14:creationId xmlns:p14="http://schemas.microsoft.com/office/powerpoint/2010/main" val="102356193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500"/>
                                        <p:tgtEl>
                                          <p:spTgt spid="8">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fade">
                                      <p:cBhvr>
                                        <p:cTn id="18" dur="500"/>
                                        <p:tgtEl>
                                          <p:spTgt spid="8">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animEffect transition="in" filter="fade">
                                      <p:cBhvr>
                                        <p:cTn id="21" dur="500"/>
                                        <p:tgtEl>
                                          <p:spTgt spid="8">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animEffect transition="in" filter="fade">
                                      <p:cBhvr>
                                        <p:cTn id="24" dur="500"/>
                                        <p:tgtEl>
                                          <p:spTgt spid="8">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fade">
                                      <p:cBhvr>
                                        <p:cTn id="27" dur="500"/>
                                        <p:tgtEl>
                                          <p:spTgt spid="8">
                                            <p:txEl>
                                              <p:pRg st="5" end="5"/>
                                            </p:txEl>
                                          </p:spTgt>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animEffect transition="in" filter="fade">
                                      <p:cBhvr>
                                        <p:cTn id="31"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images3.wikia.nocookie.net/anime/en/images/thumb/7/79/Icon-Warning-Red.svg/600px-Icon-Warning-Red.svg.png"/>
          <p:cNvPicPr>
            <a:picLocks noChangeAspect="1" noChangeArrowheads="1"/>
          </p:cNvPicPr>
          <p:nvPr/>
        </p:nvPicPr>
        <p:blipFill>
          <a:blip r:embed="rId2" cstate="print"/>
          <a:srcRect/>
          <a:stretch>
            <a:fillRect/>
          </a:stretch>
        </p:blipFill>
        <p:spPr bwMode="auto">
          <a:xfrm>
            <a:off x="5292080" y="649799"/>
            <a:ext cx="3543290" cy="2952742"/>
          </a:xfrm>
          <a:prstGeom prst="rect">
            <a:avLst/>
          </a:prstGeom>
          <a:ln>
            <a:noFill/>
          </a:ln>
          <a:effectLst>
            <a:outerShdw blurRad="292100" dist="139700" dir="2700000" algn="tl" rotWithShape="0">
              <a:srgbClr val="333333">
                <a:alpha val="65000"/>
              </a:srgbClr>
            </a:outerShdw>
          </a:effectLst>
        </p:spPr>
      </p:pic>
      <p:sp>
        <p:nvSpPr>
          <p:cNvPr id="7" name="Rectangle 2"/>
          <p:cNvSpPr txBox="1">
            <a:spLocks/>
          </p:cNvSpPr>
          <p:nvPr/>
        </p:nvSpPr>
        <p:spPr>
          <a:xfrm>
            <a:off x="4499992" y="51470"/>
            <a:ext cx="6048672"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x-none" sz="2800" cap="small" dirty="0" smtClean="0">
                <a:solidFill>
                  <a:schemeClr val="tx1">
                    <a:lumMod val="85000"/>
                    <a:lumOff val="15000"/>
                  </a:schemeClr>
                </a:solidFill>
                <a:latin typeface="Calibri" pitchFamily="34" charset="0"/>
              </a:rPr>
              <a:t>: </a:t>
            </a:r>
            <a:r>
              <a:rPr lang="en-US" altLang="x-none" sz="2400" cap="small" dirty="0" smtClean="0">
                <a:solidFill>
                  <a:schemeClr val="tx1">
                    <a:lumMod val="85000"/>
                    <a:lumOff val="15000"/>
                  </a:schemeClr>
                </a:solidFill>
                <a:latin typeface="Calibri" pitchFamily="34" charset="0"/>
              </a:rPr>
              <a:t>The Cost of Optimisation</a:t>
            </a:r>
            <a:endParaRPr lang="en-US" sz="2800" cap="small" dirty="0">
              <a:solidFill>
                <a:schemeClr val="tx1">
                  <a:lumMod val="85000"/>
                  <a:lumOff val="15000"/>
                </a:schemeClr>
              </a:solidFill>
              <a:latin typeface="Calibri" pitchFamily="34" charset="0"/>
            </a:endParaRPr>
          </a:p>
        </p:txBody>
      </p:sp>
      <p:sp>
        <p:nvSpPr>
          <p:cNvPr id="8" name="TextBox 7"/>
          <p:cNvSpPr txBox="1"/>
          <p:nvPr/>
        </p:nvSpPr>
        <p:spPr>
          <a:xfrm>
            <a:off x="169776" y="555526"/>
            <a:ext cx="4978288" cy="3170099"/>
          </a:xfrm>
          <a:prstGeom prst="rect">
            <a:avLst/>
          </a:prstGeom>
          <a:noFill/>
        </p:spPr>
        <p:txBody>
          <a:bodyPr wrap="square" rtlCol="0">
            <a:spAutoFit/>
          </a:bodyPr>
          <a:lstStyle/>
          <a:p>
            <a:pPr>
              <a:spcAft>
                <a:spcPts val="600"/>
              </a:spcAft>
            </a:pPr>
            <a:r>
              <a:rPr lang="en-GB" sz="2000" dirty="0">
                <a:solidFill>
                  <a:schemeClr val="tx1">
                    <a:lumMod val="85000"/>
                    <a:lumOff val="15000"/>
                  </a:schemeClr>
                </a:solidFill>
                <a:latin typeface="Calibri" pitchFamily="34" charset="0"/>
              </a:rPr>
              <a:t>Optimising code for performance can be risky and normally has an associated cost. </a:t>
            </a:r>
          </a:p>
          <a:p>
            <a:pPr>
              <a:spcAft>
                <a:spcPts val="600"/>
              </a:spcAft>
            </a:pPr>
            <a:r>
              <a:rPr lang="en-GB" sz="2000" dirty="0">
                <a:solidFill>
                  <a:schemeClr val="tx1">
                    <a:lumMod val="85000"/>
                    <a:lumOff val="15000"/>
                  </a:schemeClr>
                </a:solidFill>
                <a:latin typeface="Calibri" pitchFamily="34" charset="0"/>
              </a:rPr>
              <a:t>Examples of risks and costs include:</a:t>
            </a:r>
          </a:p>
          <a:p>
            <a:pPr marL="342900" indent="-342900">
              <a:spcAft>
                <a:spcPts val="600"/>
              </a:spcAft>
              <a:buFont typeface="Arial" panose="020B0604020202020204" pitchFamily="34" charset="0"/>
              <a:buChar char="•"/>
            </a:pPr>
            <a:r>
              <a:rPr lang="en-GB" sz="2000" dirty="0">
                <a:solidFill>
                  <a:schemeClr val="tx1">
                    <a:lumMod val="85000"/>
                    <a:lumOff val="15000"/>
                  </a:schemeClr>
                </a:solidFill>
                <a:latin typeface="Calibri" pitchFamily="34" charset="0"/>
              </a:rPr>
              <a:t>Breaking code that works</a:t>
            </a:r>
          </a:p>
          <a:p>
            <a:pPr marL="342900" indent="-342900">
              <a:spcAft>
                <a:spcPts val="600"/>
              </a:spcAft>
              <a:buFont typeface="Arial" panose="020B0604020202020204" pitchFamily="34" charset="0"/>
              <a:buChar char="•"/>
            </a:pPr>
            <a:r>
              <a:rPr lang="en-GB" sz="2000" dirty="0">
                <a:solidFill>
                  <a:schemeClr val="tx1">
                    <a:lumMod val="85000"/>
                    <a:lumOff val="15000"/>
                  </a:schemeClr>
                </a:solidFill>
                <a:latin typeface="Calibri" pitchFamily="34" charset="0"/>
              </a:rPr>
              <a:t>Limiting the reusability and/or extensibility of the code by introducing additional constraints</a:t>
            </a:r>
          </a:p>
          <a:p>
            <a:pPr marL="342900" indent="-342900">
              <a:spcAft>
                <a:spcPts val="600"/>
              </a:spcAft>
              <a:buFont typeface="Arial" panose="020B0604020202020204" pitchFamily="34" charset="0"/>
              <a:buChar char="•"/>
            </a:pPr>
            <a:r>
              <a:rPr lang="en-GB" sz="2000" dirty="0">
                <a:solidFill>
                  <a:schemeClr val="tx1">
                    <a:lumMod val="85000"/>
                    <a:lumOff val="15000"/>
                  </a:schemeClr>
                </a:solidFill>
                <a:latin typeface="Calibri" pitchFamily="34" charset="0"/>
              </a:rPr>
              <a:t>Making the code harder to understand and </a:t>
            </a:r>
            <a:r>
              <a:rPr lang="en-GB" sz="2000" dirty="0" smtClean="0">
                <a:solidFill>
                  <a:schemeClr val="tx1">
                    <a:lumMod val="85000"/>
                    <a:lumOff val="15000"/>
                  </a:schemeClr>
                </a:solidFill>
                <a:latin typeface="Calibri" pitchFamily="34" charset="0"/>
              </a:rPr>
              <a:t>maintain.</a:t>
            </a:r>
            <a:endParaRPr lang="en-GB" sz="2000" dirty="0">
              <a:solidFill>
                <a:schemeClr val="tx1">
                  <a:lumMod val="85000"/>
                  <a:lumOff val="15000"/>
                </a:schemeClr>
              </a:solidFill>
              <a:latin typeface="Calibri" pitchFamily="34" charset="0"/>
            </a:endParaRPr>
          </a:p>
        </p:txBody>
      </p:sp>
      <p:sp>
        <p:nvSpPr>
          <p:cNvPr id="9" name="TextBox 8"/>
          <p:cNvSpPr txBox="1"/>
          <p:nvPr/>
        </p:nvSpPr>
        <p:spPr>
          <a:xfrm>
            <a:off x="169776" y="4011910"/>
            <a:ext cx="7210536" cy="1015663"/>
          </a:xfrm>
          <a:prstGeom prst="rect">
            <a:avLst/>
          </a:prstGeom>
          <a:noFill/>
        </p:spPr>
        <p:txBody>
          <a:bodyPr wrap="square" rtlCol="0">
            <a:spAutoFit/>
          </a:bodyPr>
          <a:lstStyle/>
          <a:p>
            <a:pPr>
              <a:spcAft>
                <a:spcPts val="600"/>
              </a:spcAft>
            </a:pPr>
            <a:r>
              <a:rPr lang="en-GB" sz="2000" b="1" dirty="0" smtClean="0">
                <a:solidFill>
                  <a:schemeClr val="tx1">
                    <a:lumMod val="85000"/>
                    <a:lumOff val="15000"/>
                  </a:schemeClr>
                </a:solidFill>
                <a:latin typeface="Calibri" pitchFamily="34" charset="0"/>
              </a:rPr>
              <a:t>IMPORTANT: </a:t>
            </a:r>
            <a:r>
              <a:rPr lang="en-GB" sz="2000" dirty="0" smtClean="0">
                <a:solidFill>
                  <a:schemeClr val="tx1">
                    <a:lumMod val="85000"/>
                    <a:lumOff val="15000"/>
                  </a:schemeClr>
                </a:solidFill>
                <a:latin typeface="Calibri" pitchFamily="34" charset="0"/>
              </a:rPr>
              <a:t>The above refers to coding design to explicitly increase the execution speed. It is not an excuse to write code that is needlessly inefficient.</a:t>
            </a:r>
          </a:p>
        </p:txBody>
      </p:sp>
    </p:spTree>
    <p:extLst>
      <p:ext uri="{BB962C8B-B14F-4D97-AF65-F5344CB8AC3E}">
        <p14:creationId xmlns:p14="http://schemas.microsoft.com/office/powerpoint/2010/main" val="245420344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500"/>
                                        <p:tgtEl>
                                          <p:spTgt spid="8">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animEffect transition="in" filter="fade">
                                      <p:cBhvr>
                                        <p:cTn id="20" dur="500"/>
                                        <p:tgtEl>
                                          <p:spTgt spid="8">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fade">
                                      <p:cBhvr>
                                        <p:cTn id="23" dur="500"/>
                                        <p:tgtEl>
                                          <p:spTgt spid="8">
                                            <p:txEl>
                                              <p:pRg st="4" end="4"/>
                                            </p:txEl>
                                          </p:spTgt>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
            <a:ext cx="9169228" cy="5143500"/>
          </a:xfrm>
          <a:prstGeom prst="rect">
            <a:avLst/>
          </a:prstGeom>
        </p:spPr>
      </p:pic>
      <p:sp>
        <p:nvSpPr>
          <p:cNvPr id="5" name="Title 1"/>
          <p:cNvSpPr txBox="1">
            <a:spLocks/>
          </p:cNvSpPr>
          <p:nvPr/>
        </p:nvSpPr>
        <p:spPr>
          <a:xfrm>
            <a:off x="480158" y="123478"/>
            <a:ext cx="8208912" cy="857250"/>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ctr">
              <a:buFont typeface="Georgia" pitchFamily="18" charset="0"/>
              <a:buNone/>
            </a:pPr>
            <a:r>
              <a:rPr lang="en-GB" sz="2800" b="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rPr>
              <a:t>Improved efficiency means improved battery life. Efficiency matters.</a:t>
            </a:r>
            <a:endParaRPr lang="en-GB" sz="2800" b="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endParaRPr>
          </a:p>
        </p:txBody>
      </p:sp>
    </p:spTree>
    <p:extLst>
      <p:ext uri="{BB962C8B-B14F-4D97-AF65-F5344CB8AC3E}">
        <p14:creationId xmlns:p14="http://schemas.microsoft.com/office/powerpoint/2010/main" val="947919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53686" cy="5143500"/>
          </a:xfrm>
          <a:prstGeom prst="rect">
            <a:avLst/>
          </a:prstGeom>
        </p:spPr>
      </p:pic>
      <p:sp>
        <p:nvSpPr>
          <p:cNvPr id="5" name="Title 1"/>
          <p:cNvSpPr txBox="1">
            <a:spLocks/>
          </p:cNvSpPr>
          <p:nvPr/>
        </p:nvSpPr>
        <p:spPr>
          <a:xfrm>
            <a:off x="-252536" y="483518"/>
            <a:ext cx="5184576" cy="857250"/>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ctr">
              <a:buFont typeface="Georgia" pitchFamily="18" charset="0"/>
              <a:buNone/>
            </a:pPr>
            <a:r>
              <a:rPr lang="en-GB" dirty="0" smtClean="0">
                <a:solidFill>
                  <a:schemeClr val="tx1"/>
                </a:solidFill>
                <a:effectLst/>
                <a:latin typeface="Calibri" pitchFamily="34" charset="0"/>
              </a:rPr>
              <a:t>Creating Objects</a:t>
            </a:r>
            <a:endParaRPr lang="en-GB" dirty="0">
              <a:solidFill>
                <a:schemeClr val="tx1"/>
              </a:solidFill>
              <a:effectLst/>
              <a:latin typeface="Calibri" pitchFamily="34" charset="0"/>
            </a:endParaRPr>
          </a:p>
        </p:txBody>
      </p:sp>
    </p:spTree>
    <p:extLst>
      <p:ext uri="{BB962C8B-B14F-4D97-AF65-F5344CB8AC3E}">
        <p14:creationId xmlns:p14="http://schemas.microsoft.com/office/powerpoint/2010/main" val="59086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Slipstream">
  <a:themeElements>
    <a:clrScheme name="Foundry">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Slipstream">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77013C18A35F34ABB124A623B7462F5" ma:contentTypeVersion="0" ma:contentTypeDescription="Create a new document." ma:contentTypeScope="" ma:versionID="c8b53229ef314644a75f5a9f7c013cc0">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875D7DA-06D7-4A04-83F0-38922518968A}"/>
</file>

<file path=customXml/itemProps2.xml><?xml version="1.0" encoding="utf-8"?>
<ds:datastoreItem xmlns:ds="http://schemas.openxmlformats.org/officeDocument/2006/customXml" ds:itemID="{B7AC7562-70A4-43CF-BF73-8BB31AA736C5}"/>
</file>

<file path=customXml/itemProps3.xml><?xml version="1.0" encoding="utf-8"?>
<ds:datastoreItem xmlns:ds="http://schemas.openxmlformats.org/officeDocument/2006/customXml" ds:itemID="{AA8F72ED-3E22-497D-852C-1F8504392952}"/>
</file>

<file path=docProps/app.xml><?xml version="1.0" encoding="utf-8"?>
<Properties xmlns="http://schemas.openxmlformats.org/officeDocument/2006/extended-properties" xmlns:vt="http://schemas.openxmlformats.org/officeDocument/2006/docPropsVTypes">
  <Template>Integral</Template>
  <TotalTime>0</TotalTime>
  <Words>1417</Words>
  <Application>Microsoft Office PowerPoint</Application>
  <PresentationFormat>On-screen Show (16:9)</PresentationFormat>
  <Paragraphs>177</Paragraphs>
  <Slides>23</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Arial Narrow</vt:lpstr>
      <vt:lpstr>Calibri</vt:lpstr>
      <vt:lpstr>Courier New</vt:lpstr>
      <vt:lpstr>Georgia</vt:lpstr>
      <vt:lpstr>Times New Roman</vt:lpstr>
      <vt:lpstr>Trebuchet MS</vt:lpstr>
      <vt:lpstr>Wingdings</vt:lpstr>
      <vt:lpstr>Slipstream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2013-01-08T13:39:25Z</dcterms:created>
  <dcterms:modified xsi:type="dcterms:W3CDTF">2014-11-06T15:03:25Z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LCID">
    <vt:i4>1033</vt:i4>
  </property>
  <property fmtid="{D5CDD505-2E9C-101B-9397-08002B2CF9AE}" pid="3" name="_Version">
    <vt:lpwstr>12.0.4518</vt:lpwstr>
  </property>
  <property fmtid="{D5CDD505-2E9C-101B-9397-08002B2CF9AE}" pid="4" name="ContentTypeId">
    <vt:lpwstr>0x010100E77013C18A35F34ABB124A623B7462F5</vt:lpwstr>
  </property>
</Properties>
</file>